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5" r:id="rId11"/>
    <p:sldId id="27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8512" autoAdjust="0"/>
  </p:normalViewPr>
  <p:slideViewPr>
    <p:cSldViewPr snapToGrid="0">
      <p:cViewPr varScale="1">
        <p:scale>
          <a:sx n="55" d="100"/>
          <a:sy n="55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23D8F-9B92-42E8-B603-F3E1537D03DF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9436-3D19-4B2D-93EF-EC1AC26BF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1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получили старт сразу два крупных инвестиционных проекта - проект по созданию частного индустриального парка и уникальный проект по строительству комплекса переработки углеводородной фракции моторных топлив. Объём инвестиций в проекты составляет более 17 млрд. рублей, в результате реализации проектов планируется создание более 1000 новых рабочих мест, дополнительный объём налоговых поступлений в бюджет муниципалитета составит более 20 млн. рублей в год. Планируемый срок реализации проектов 2016 – 2023 годы.  Инвесторы выполняют проектные работы. Земельные участки для реализации проектов предоставлены (прошли гос. регистрацию).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1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Проведенная работа обеспечила Сургутскому району 1 место среди муниципалитетов УРФО по результатам окружного этапа национальной премии «Бизнес-успех». Сургутский район представил Ханты-Мансийский автономный округ на всероссийском этапе премии и вошел в ТОП-10 муниципальных образований страны, реализующих наиболее эффективную систему поддержки инвестиционной деятельности и предпринимательства.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8BA72-D6BF-4454-817D-8F9646A5AE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28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2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совета!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Расскажу о внедрении успешных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практик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поддержку предпринимательской деятельности на территории Сургутского района. 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5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показатели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развития и доля малого бизнеса в экономике района  отражена на слайде. Отмечу, что в секторе малого бизнеса трудится практически четверть экономически активного населения района.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1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районе субъектам малого и среднего предпринимательства оказывается информационная, образовательная, имущественная и финансовая поддержка. Помимо традиционных мер финансовой поддержки (а их в общей сложности 10 видов: 4 вида грантов и 6 субсидий) в муниципалитете реализуются уникальные меры поддержки предпринимательства. Так предприниматели района могут получить грант размером в миллион рублей на открытие и развитие бизнеса. С 2017 года мы полностью компенсируем стоимость патента</a:t>
            </a:r>
            <a:r>
              <a:rPr lang="ru-RU" baseline="0" dirty="0" smtClean="0"/>
              <a:t>, вовлекая тем самым в бизнес молодежь и делая бизнес конкурентным и перспективным.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Указанная поддержка реализуется только за счет средств местного бюджета. </a:t>
            </a:r>
          </a:p>
          <a:p>
            <a:r>
              <a:rPr lang="ru-RU" baseline="0" dirty="0" smtClean="0"/>
              <a:t>К слову, Сургутский район –единственный в автономном округе, кто тратит на поддержку предпринимательства собственных средств бюджета больше, чем </a:t>
            </a:r>
            <a:r>
              <a:rPr lang="ru-RU" baseline="0" dirty="0" err="1" smtClean="0"/>
              <a:t>софинансирует</a:t>
            </a:r>
            <a:r>
              <a:rPr lang="ru-RU" baseline="0" dirty="0" smtClean="0"/>
              <a:t> бюджет автономного округа. И эта практика положительно отмечена Губернатором.</a:t>
            </a:r>
          </a:p>
          <a:p>
            <a:r>
              <a:rPr lang="ru-RU" baseline="0" dirty="0" smtClean="0"/>
              <a:t>Образовательные мероприятия проводятся с профессиональным уклоном и это высоко оценено предпринимательским сообществом.</a:t>
            </a:r>
          </a:p>
          <a:p>
            <a:r>
              <a:rPr lang="ru-RU" baseline="0" dirty="0" smtClean="0"/>
              <a:t>Положительную оценку деятельности команды получила практика проведения межмуниципальных конференций, в которой приняли участие 6 близлежащих территорий или 262 предпринимателя.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9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Коллеги, обратите внимание на показатели эффективности муниципальной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Динамика её роста в трехлетний период достигла планки в 286%. Цель этого года – 402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4700 руб. на 1 предпринимателя. 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Предпринимательство</a:t>
            </a:r>
            <a:r>
              <a:rPr lang="ru-RU" baseline="0" dirty="0" smtClean="0"/>
              <a:t> в районе динамично развивается, не смотря на то, что больше половины трудоспособного населения трудится в крупных нефтегазодобывающих компаниях. </a:t>
            </a:r>
            <a:r>
              <a:rPr lang="ru-RU" baseline="0" dirty="0" smtClean="0"/>
              <a:t>По итогам 2016 года количество СМСП выросло на 9%. Бюджетная эффективность только от применения специальных налоговых режимов + 17% к уровню 2015 года.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8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Деловой активности бизнес сообщества способствуют и организации инфраструктуры поддержки бизнеса.</a:t>
            </a:r>
            <a:r>
              <a:rPr lang="ru-RU" baseline="0" dirty="0" smtClean="0"/>
              <a:t> </a:t>
            </a:r>
            <a:r>
              <a:rPr lang="ru-RU" baseline="0" dirty="0" smtClean="0"/>
              <a:t>Взаимодействие осуществляется в рамках заключенных соглашений.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5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внимание – расскажу о внедрении успешных муниципальных практик. Из 23 рекомендованных мы уже сегодня реализуем 21 практику. В 2016 году подтверждено внедрение 16 практик. </a:t>
            </a:r>
            <a:endParaRPr lang="ru-RU" dirty="0" smtClean="0">
              <a:effectLst/>
            </a:endParaRPr>
          </a:p>
          <a:p>
            <a:pPr rt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некоторых из них:</a:t>
            </a:r>
            <a:endParaRPr lang="ru-RU" u="none" strike="noStrike" dirty="0" smtClean="0">
              <a:effectLst/>
            </a:endParaRP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Инвестиционный совет проводится ежемесячно в режиме онлайн и любой желающий может подключиться к его работе. Заместителем председателя совета является представитель бизнеса!</a:t>
            </a: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Сроки административных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процедур по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выдаче разрешения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строительство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инвесторов </a:t>
            </a:r>
            <a:r>
              <a:rPr lang="ru-RU" sz="120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сокращены </a:t>
            </a:r>
            <a:r>
              <a:rPr lang="ru-RU" sz="120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58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дней. </a:t>
            </a:r>
          </a:p>
          <a:p>
            <a:pPr rtl="0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Успешно действует система ОРВ. </a:t>
            </a:r>
          </a:p>
          <a:p>
            <a:pPr rtl="0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муниципальные услуги гарантированы стандартами качества. </a:t>
            </a: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 механизм МЧП. При этом сроки на 100 дней меньше, установленных федеральным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законом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проведением конкурса – 334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ранее 488. 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проведения конкурса – 207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ранее 308)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не говорю об интерактивном инвестиционном паспорте и ежегодном послании главы района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1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Инвестиционный портал </a:t>
            </a:r>
            <a:r>
              <a:rPr lang="ru-RU" strike="sngStrike" baseline="0" dirty="0" smtClean="0"/>
              <a:t>-</a:t>
            </a:r>
            <a:r>
              <a:rPr lang="ru-RU" baseline="0" dirty="0" smtClean="0"/>
              <a:t>это </a:t>
            </a:r>
            <a:r>
              <a:rPr lang="ru-RU" baseline="0" dirty="0" smtClean="0"/>
              <a:t>канал прямой связи с инвестором. Кроме возможности обратиться письменно есть сотовые номера телефонов ответственных лиц. </a:t>
            </a:r>
          </a:p>
          <a:p>
            <a:r>
              <a:rPr lang="ru-RU" baseline="0" dirty="0" smtClean="0"/>
              <a:t>Обратите внимание, портал пятиязычный! Есть даже китайский и арабский!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Портал создан </a:t>
            </a:r>
            <a:r>
              <a:rPr lang="ru-RU" u="none" strike="noStrike" baseline="0" dirty="0" smtClean="0"/>
              <a:t>самостоятельно</a:t>
            </a:r>
            <a:r>
              <a:rPr lang="ru-RU" baseline="0" dirty="0" smtClean="0"/>
              <a:t>, без привлечения копейки бюджетных средств. А актуализируется портал ежедневно!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Эффективность практики –востребованность и посещаемость портала, которая за 2 года возросла в </a:t>
            </a:r>
            <a:r>
              <a:rPr lang="ru-RU" baseline="0" dirty="0" smtClean="0"/>
              <a:t>16 раз</a:t>
            </a:r>
            <a:r>
              <a:rPr lang="ru-RU" baseline="0" dirty="0" smtClean="0"/>
              <a:t>!!!</a:t>
            </a:r>
          </a:p>
          <a:p>
            <a:r>
              <a:rPr lang="ru-RU" baseline="0" dirty="0" smtClean="0"/>
              <a:t>На портале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развернуты  возможности: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подачи заявки  на получение информационной поддержки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системе «одно окно»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составления бизнес-плана в программе «АОС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ВиртБи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-План» (автоматизированная обучающая система «Виртуальный бизнес-план»)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подписки на рассылку новостей для предпринимателей и инвесторов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просмотра календаря событий для предпринимателей района.</a:t>
            </a:r>
          </a:p>
          <a:p>
            <a:r>
              <a:rPr lang="ru-RU" baseline="0" dirty="0" smtClean="0"/>
              <a:t>Здесь же инвестор подберет необходимую для реализации проекта площадку, отследит наличие резервов мощностей или планы их ввода, получит технические условия на подключение к инженерным сетями услугу по сопровождению инвестиционного проекта в рамках «одного окна», которая предусматривает систему контроля исполнения заявки.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9436-3D19-4B2D-93EF-EC1AC26BF7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1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5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2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5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0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4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2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6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1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6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F09BD-B4F1-4FB5-B188-9303415C480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6113-CDDE-4077-85B0-8BE6E1D0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9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3432" y="0"/>
            <a:ext cx="1022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Национальная премия «Бизнес-Успех» 2016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348" y="560073"/>
            <a:ext cx="11737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Сургутский район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место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Лучшая муниципальная практика поддержки предпринимательства и улучшения инвестиционного климата»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406" y="37462"/>
            <a:ext cx="766532" cy="10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1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9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1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3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783</Words>
  <Application>Microsoft Office PowerPoint</Application>
  <PresentationFormat>Широкоэкранный</PresentationFormat>
  <Paragraphs>47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Мельникова Елена Петровна</dc:creator>
  <cp:lastModifiedBy>Мельникова Елена Петровна</cp:lastModifiedBy>
  <cp:revision>40</cp:revision>
  <cp:lastPrinted>2016-12-28T07:54:06Z</cp:lastPrinted>
  <dcterms:created xsi:type="dcterms:W3CDTF">2016-12-28T07:43:35Z</dcterms:created>
  <dcterms:modified xsi:type="dcterms:W3CDTF">2017-05-29T13:12:38Z</dcterms:modified>
</cp:coreProperties>
</file>