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1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81413" y="565427"/>
            <a:ext cx="4049719" cy="9800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57465" y="3412326"/>
            <a:ext cx="13811250" cy="2015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5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778307" y="143241"/>
            <a:ext cx="1947584" cy="47118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61137" y="1466342"/>
            <a:ext cx="12068742" cy="992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1862910" y="646965"/>
            <a:ext cx="11288671" cy="579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9584548" y="10999331"/>
            <a:ext cx="285115" cy="236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73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7834"/>
              </a:lnSpc>
              <a:spcBef>
                <a:spcPts val="100"/>
              </a:spcBef>
            </a:pPr>
            <a:r>
              <a:rPr spc="-5" dirty="0"/>
              <a:t>НАВИГАТОР</a:t>
            </a:r>
          </a:p>
          <a:p>
            <a:pPr algn="ctr">
              <a:lnSpc>
                <a:spcPts val="7834"/>
              </a:lnSpc>
            </a:pPr>
            <a:r>
              <a:rPr dirty="0"/>
              <a:t>по</a:t>
            </a:r>
            <a:r>
              <a:rPr spc="-15" dirty="0"/>
              <a:t> </a:t>
            </a:r>
            <a:r>
              <a:rPr dirty="0"/>
              <a:t>мерам</a:t>
            </a:r>
            <a:r>
              <a:rPr spc="-5" dirty="0"/>
              <a:t> </a:t>
            </a:r>
            <a:r>
              <a:rPr dirty="0"/>
              <a:t>поддержки</a:t>
            </a:r>
            <a:r>
              <a:rPr spc="-15" dirty="0"/>
              <a:t> </a:t>
            </a:r>
            <a:r>
              <a:rPr dirty="0"/>
              <a:t>импорта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3070" y="5259600"/>
            <a:ext cx="17441545" cy="1985645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12700" marR="5080" algn="ctr">
              <a:lnSpc>
                <a:spcPct val="79900"/>
              </a:lnSpc>
              <a:spcBef>
                <a:spcPts val="1290"/>
              </a:spcBef>
              <a:tabLst>
                <a:tab pos="949960" algn="l"/>
                <a:tab pos="5339715" algn="l"/>
              </a:tabLst>
            </a:pP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495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рамках</a:t>
            </a:r>
            <a:r>
              <a:rPr sz="495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реализации</a:t>
            </a:r>
            <a:r>
              <a:rPr sz="495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Плана</a:t>
            </a:r>
            <a:r>
              <a:rPr sz="495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10" dirty="0">
                <a:solidFill>
                  <a:srgbClr val="006FC0"/>
                </a:solidFill>
                <a:latin typeface="Arial"/>
                <a:cs typeface="Arial"/>
              </a:rPr>
              <a:t>первоочередных</a:t>
            </a:r>
            <a:r>
              <a:rPr sz="4950" b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действий </a:t>
            </a:r>
            <a:r>
              <a:rPr sz="4950" b="1" spc="-13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по	обеспечению	развития </a:t>
            </a:r>
            <a:r>
              <a:rPr sz="4950" b="1" spc="-10" dirty="0">
                <a:solidFill>
                  <a:srgbClr val="006FC0"/>
                </a:solidFill>
                <a:latin typeface="Arial"/>
                <a:cs typeface="Arial"/>
              </a:rPr>
              <a:t>российской экономики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в </a:t>
            </a:r>
            <a:r>
              <a:rPr sz="4950" b="1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10" dirty="0">
                <a:solidFill>
                  <a:srgbClr val="006FC0"/>
                </a:solidFill>
                <a:latin typeface="Arial"/>
                <a:cs typeface="Arial"/>
              </a:rPr>
              <a:t>условиях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 внешнего </a:t>
            </a:r>
            <a:r>
              <a:rPr sz="4950" b="1" spc="-10" dirty="0">
                <a:solidFill>
                  <a:srgbClr val="006FC0"/>
                </a:solidFill>
                <a:latin typeface="Arial"/>
                <a:cs typeface="Arial"/>
              </a:rPr>
              <a:t>санкционного</a:t>
            </a:r>
            <a:r>
              <a:rPr sz="495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4950" b="1" spc="-5" dirty="0">
                <a:solidFill>
                  <a:srgbClr val="006FC0"/>
                </a:solidFill>
                <a:latin typeface="Arial"/>
                <a:cs typeface="Arial"/>
              </a:rPr>
              <a:t>давления</a:t>
            </a:r>
            <a:endParaRPr sz="495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50899" y="10369946"/>
            <a:ext cx="6362947" cy="45988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5758757" y="10407757"/>
            <a:ext cx="260794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сентябрь</a:t>
            </a:r>
            <a:r>
              <a:rPr sz="1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2022,</a:t>
            </a:r>
            <a:r>
              <a:rPr sz="19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Москва</a:t>
            </a:r>
            <a:endParaRPr sz="1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162270"/>
            <a:ext cx="18415000" cy="87763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9255" indent="-377190">
              <a:lnSpc>
                <a:spcPct val="100000"/>
              </a:lnSpc>
              <a:spcBef>
                <a:spcPts val="9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«Временное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упрощение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процедур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оформления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импортируемой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продукции»</a:t>
            </a:r>
            <a:endParaRPr sz="2650">
              <a:latin typeface="Microsoft Sans Serif"/>
              <a:cs typeface="Microsoft Sans Serif"/>
            </a:endParaRPr>
          </a:p>
          <a:p>
            <a:pPr marL="389255" marR="1090930">
              <a:lnSpc>
                <a:spcPct val="100400"/>
              </a:lnSpc>
              <a:spcBef>
                <a:spcPts val="15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Определены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следующие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временные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ввоза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Российскую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Федерацию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продукции,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подлежащей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обязательному </a:t>
            </a:r>
            <a:r>
              <a:rPr sz="2300" spc="-59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подтверждению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соответствия:</a:t>
            </a:r>
            <a:endParaRPr sz="2300">
              <a:latin typeface="Microsoft Sans Serif"/>
              <a:cs typeface="Microsoft Sans Serif"/>
            </a:endParaRPr>
          </a:p>
          <a:p>
            <a:pPr marL="389255" marR="289560" lvl="1">
              <a:lnSpc>
                <a:spcPct val="101499"/>
              </a:lnSpc>
              <a:spcBef>
                <a:spcPts val="5"/>
              </a:spcBef>
              <a:buChar char="–"/>
              <a:tabLst>
                <a:tab pos="600075" algn="l"/>
              </a:tabLst>
            </a:pP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декларировании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заявляются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исключительно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сведения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регистрационном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номере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соответствии,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должен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иметь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статус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«Действует»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относиться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задекларированному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товару;</a:t>
            </a:r>
            <a:endParaRPr sz="1950">
              <a:latin typeface="Microsoft Sans Serif"/>
              <a:cs typeface="Microsoft Sans Serif"/>
            </a:endParaRPr>
          </a:p>
          <a:p>
            <a:pPr marL="599440" lvl="1" indent="-210820">
              <a:lnSpc>
                <a:spcPct val="100000"/>
              </a:lnSpc>
              <a:spcBef>
                <a:spcPts val="35"/>
              </a:spcBef>
              <a:buChar char="–"/>
              <a:tabLst>
                <a:tab pos="600075" algn="l"/>
              </a:tabLst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представление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документов,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подтверждающих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декларанта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использовать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требуется;</a:t>
            </a:r>
            <a:endParaRPr sz="1950">
              <a:latin typeface="Microsoft Sans Serif"/>
              <a:cs typeface="Microsoft Sans Serif"/>
            </a:endParaRPr>
          </a:p>
          <a:p>
            <a:pPr marL="389255" marR="664845" lvl="1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запасные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товарам,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комплектующие,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компоненты,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сырье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материалы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российского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быть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ввезены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любыми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лицами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представления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документов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соответствии;</a:t>
            </a:r>
            <a:endParaRPr sz="1950">
              <a:latin typeface="Microsoft Sans Serif"/>
              <a:cs typeface="Microsoft Sans Serif"/>
            </a:endParaRPr>
          </a:p>
          <a:p>
            <a:pPr marL="389255" marR="874394" lvl="1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декларанты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вправе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ввезти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единичные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экземпляры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количестве,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предусмотренном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внешнеторговым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договором,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подтверждения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безопасности;</a:t>
            </a:r>
            <a:endParaRPr sz="1950">
              <a:latin typeface="Microsoft Sans Serif"/>
              <a:cs typeface="Microsoft Sans Serif"/>
            </a:endParaRPr>
          </a:p>
          <a:p>
            <a:pPr marL="389255" marR="5080" lvl="1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допускается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предназначенных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исключительно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маркировки,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предусмотренной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техническими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регламентами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союза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(ЕАЭС),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числе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нанесения</a:t>
            </a:r>
            <a:r>
              <a:rPr sz="1950" spc="9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Единого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знака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обращения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5E5E5E"/>
                </a:solidFill>
                <a:latin typeface="Microsoft Sans Serif"/>
                <a:cs typeface="Microsoft Sans Serif"/>
              </a:rPr>
              <a:t>(знак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«ЕАС»),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знаком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рынке,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предусмотренным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Федеральным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«О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техническом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регулировании»;</a:t>
            </a:r>
            <a:endParaRPr sz="1950">
              <a:latin typeface="Microsoft Sans Serif"/>
              <a:cs typeface="Microsoft Sans Serif"/>
            </a:endParaRPr>
          </a:p>
          <a:p>
            <a:pPr marL="389255" marR="256540" lvl="1">
              <a:lnSpc>
                <a:spcPts val="2380"/>
              </a:lnSpc>
              <a:spcBef>
                <a:spcPts val="80"/>
              </a:spcBef>
              <a:buChar char="–"/>
              <a:tabLst>
                <a:tab pos="600075" algn="l"/>
              </a:tabLst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установлен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временный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порядок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прохождения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процедуры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оценки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путем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принятия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заявителем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основании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собственных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доказательств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0" dirty="0">
                <a:solidFill>
                  <a:srgbClr val="5E5E5E"/>
                </a:solidFill>
                <a:latin typeface="Microsoft Sans Serif"/>
                <a:cs typeface="Microsoft Sans Serif"/>
              </a:rPr>
              <a:t>(ДС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особенностями);</a:t>
            </a:r>
            <a:endParaRPr sz="1950">
              <a:latin typeface="Microsoft Sans Serif"/>
              <a:cs typeface="Microsoft Sans Serif"/>
            </a:endParaRPr>
          </a:p>
          <a:p>
            <a:pPr marL="599440" lvl="1" indent="-210820">
              <a:lnSpc>
                <a:spcPts val="2285"/>
              </a:lnSpc>
              <a:buChar char="–"/>
              <a:tabLst>
                <a:tab pos="600075" algn="l"/>
              </a:tabLst>
            </a:pP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ранее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выданных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(зарегистрированных)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документов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автоматически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продлевается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12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месяцев;</a:t>
            </a:r>
            <a:endParaRPr sz="1950">
              <a:latin typeface="Microsoft Sans Serif"/>
              <a:cs typeface="Microsoft Sans Serif"/>
            </a:endParaRPr>
          </a:p>
          <a:p>
            <a:pPr marL="389255" marR="154305" lvl="1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которой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выданы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(зарегистрированы)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сертификаты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(или)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декларации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9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обязательным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требованиям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серийно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выпускаемой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подтверждение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декларантом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использования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таких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документов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требуется.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01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марта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</a:t>
            </a:r>
            <a:r>
              <a:rPr sz="195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12.03.2022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353</a:t>
            </a:r>
            <a:endParaRPr sz="1950">
              <a:latin typeface="Microsoft Sans Serif"/>
              <a:cs typeface="Microsoft Sans Serif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5E5E5E"/>
              </a:buClr>
              <a:buFont typeface="Microsoft Sans Serif"/>
              <a:buChar char="–"/>
            </a:pPr>
            <a:endParaRPr sz="2050">
              <a:latin typeface="Microsoft Sans Serif"/>
              <a:cs typeface="Microsoft Sans Serif"/>
            </a:endParaRPr>
          </a:p>
          <a:p>
            <a:pPr marL="389255" marR="1430655" algn="just">
              <a:lnSpc>
                <a:spcPct val="100400"/>
              </a:lnSpc>
              <a:spcBef>
                <a:spcPts val="5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период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действия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режима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временных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ограничений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поставок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комплектующих </a:t>
            </a:r>
            <a:r>
              <a:rPr sz="230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для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российских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производителей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колесных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средств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установлены:</a:t>
            </a:r>
            <a:endParaRPr sz="2300">
              <a:latin typeface="Microsoft Sans Serif"/>
              <a:cs typeface="Microsoft Sans Serif"/>
            </a:endParaRPr>
          </a:p>
          <a:p>
            <a:pPr marL="389255" marR="1266825" lvl="1" algn="just">
              <a:lnSpc>
                <a:spcPct val="101499"/>
              </a:lnSpc>
              <a:spcBef>
                <a:spcPts val="5"/>
              </a:spcBef>
              <a:buChar char="–"/>
              <a:tabLst>
                <a:tab pos="600075" algn="l"/>
              </a:tabLst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обязательные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требования,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применяемые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отдельных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колесных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средств,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порядок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этих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обязательных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требований,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том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числе в случае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невозможности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проведения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оценки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колесных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(шасси)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 с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требованиями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технического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регламента;</a:t>
            </a:r>
            <a:endParaRPr sz="1950">
              <a:latin typeface="Microsoft Sans Serif"/>
              <a:cs typeface="Microsoft Sans Serif"/>
            </a:endParaRPr>
          </a:p>
          <a:p>
            <a:pPr marL="389255" marR="59690" lvl="1" algn="just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особенности проведения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оценки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выпускаемых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обращение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требований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оснащения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системами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(устройствами)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вызова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экстренных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оперативных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служб.</a:t>
            </a:r>
            <a:endParaRPr sz="1950">
              <a:latin typeface="Microsoft Sans Serif"/>
              <a:cs typeface="Microsoft Sans Serif"/>
            </a:endParaRPr>
          </a:p>
          <a:p>
            <a:pPr marL="389255" algn="just">
              <a:lnSpc>
                <a:spcPct val="100000"/>
              </a:lnSpc>
              <a:spcBef>
                <a:spcPts val="40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на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период действия</a:t>
            </a:r>
            <a:r>
              <a:rPr sz="1950" b="1" spc="4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ограничений.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15.07.2022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1269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338" y="1745287"/>
            <a:ext cx="1439100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УСКОРЕНИЕ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УПРОЩЕНИЕ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ТАМОЖЕННЫХ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АДМИНИСТРАТИВНЫХ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ПРОЦЕДУР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ГРАНИЦЕ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8680" y="2305093"/>
            <a:ext cx="17863820" cy="173863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9255" marR="5080" indent="-377190">
              <a:lnSpc>
                <a:spcPct val="100899"/>
              </a:lnSpc>
              <a:spcBef>
                <a:spcPts val="65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«Возможность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многократного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использования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для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внутрироссийских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перевозок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контейнеров,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временно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ввезенных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территорию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Федерации»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Разрешено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многократное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использование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ввезенных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контейнеров.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Контейнеры,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перевозимые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железнодорожных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средствах,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контейнеры,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перевозимые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морских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судах,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судах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внутреннего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водного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судах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смешанного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(река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-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море)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плавания,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многократно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пределах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ввоза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использоваться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внутренних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перевозок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– бессрочно.</a:t>
            </a:r>
            <a:r>
              <a:rPr sz="195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15.04.2022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92-ФЗ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8680" y="4919296"/>
            <a:ext cx="18152745" cy="49555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9255" indent="-377190" algn="just">
              <a:lnSpc>
                <a:spcPts val="3175"/>
              </a:lnSpc>
              <a:spcBef>
                <a:spcPts val="9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«Упрощение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порядка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сокращение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времени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государственного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контроля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пунктах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пропуска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через</a:t>
            </a:r>
            <a:endParaRPr sz="2650">
              <a:latin typeface="Microsoft Sans Serif"/>
              <a:cs typeface="Microsoft Sans Serif"/>
            </a:endParaRPr>
          </a:p>
          <a:p>
            <a:pPr marL="389255" marR="38735" algn="just">
              <a:lnSpc>
                <a:spcPts val="3170"/>
              </a:lnSpc>
              <a:spcBef>
                <a:spcPts val="105"/>
              </a:spcBef>
            </a:pP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государственную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границу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(транспортного,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пограничного,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таможенного,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фитосанитарного,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санитарно-карантинного,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ветеринарного)»</a:t>
            </a:r>
            <a:endParaRPr sz="2650">
              <a:latin typeface="Microsoft Sans Serif"/>
              <a:cs typeface="Microsoft Sans Serif"/>
            </a:endParaRPr>
          </a:p>
          <a:p>
            <a:pPr marL="389255" algn="just">
              <a:lnSpc>
                <a:spcPts val="2670"/>
              </a:lnSpc>
            </a:pPr>
            <a:r>
              <a:rPr sz="230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Для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оптимизации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действий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должностных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лиц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органов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сокращения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сроков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контроля</a:t>
            </a:r>
            <a:r>
              <a:rPr sz="2300" spc="1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были</a:t>
            </a:r>
            <a:endParaRPr sz="1950">
              <a:latin typeface="Microsoft Sans Serif"/>
              <a:cs typeface="Microsoft Sans Serif"/>
            </a:endParaRPr>
          </a:p>
          <a:p>
            <a:pPr marL="389255" marR="180975" algn="just">
              <a:lnSpc>
                <a:spcPct val="101499"/>
              </a:lnSpc>
              <a:spcBef>
                <a:spcPts val="10"/>
              </a:spcBef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пересмотрены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технологические схемы организации пропуска через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госграницу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ускорения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движения руководителям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таможенных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органов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пунктах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пропуска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обеспечивается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организация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изменения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направления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движения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 средств (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реверсивного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движения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).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первой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необходимости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продовольствия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исключены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области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профилей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риска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снижена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частота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endParaRPr sz="1950">
              <a:latin typeface="Microsoft Sans Serif"/>
              <a:cs typeface="Microsoft Sans Serif"/>
            </a:endParaRPr>
          </a:p>
          <a:p>
            <a:pPr marL="389255" algn="just">
              <a:lnSpc>
                <a:spcPct val="100000"/>
              </a:lnSpc>
              <a:spcBef>
                <a:spcPts val="35"/>
              </a:spcBef>
            </a:pP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минимизации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рисков.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–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распоряжение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0066CC"/>
                </a:solidFill>
                <a:latin typeface="Microsoft Sans Serif"/>
                <a:cs typeface="Microsoft Sans Serif"/>
              </a:rPr>
              <a:t>ФТС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25.03.2022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106-р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389255" marR="62230">
              <a:lnSpc>
                <a:spcPct val="101600"/>
              </a:lnSpc>
            </a:pPr>
            <a:r>
              <a:rPr sz="230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Для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упрощения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передвижения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физических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лиц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личном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автотранспорте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качестве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пассажирской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декларации</a:t>
            </a:r>
            <a:r>
              <a:rPr sz="2300" spc="1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неоднократном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перемещении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через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пункты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пропуска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автотранспортных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зарегистрированных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третьих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государствах,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предусмотрено</a:t>
            </a:r>
            <a:endParaRPr sz="1950">
              <a:latin typeface="Microsoft Sans Serif"/>
              <a:cs typeface="Microsoft Sans Serif"/>
            </a:endParaRPr>
          </a:p>
          <a:p>
            <a:pPr marL="389255" marR="47625">
              <a:lnSpc>
                <a:spcPct val="101499"/>
              </a:lnSpc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использование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учетной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карточки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транспортного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средства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Учетная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карточка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заполняется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действует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протяжении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условии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неоднократного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пересечения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физическими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лицами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границы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ЕАЭС.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позволяют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сократить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общее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совершение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таможенных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операций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легкового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транспорта,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перемещаемого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физическими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лицами,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20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минут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25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марта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-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распоряжение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0066CC"/>
                </a:solidFill>
                <a:latin typeface="Microsoft Sans Serif"/>
                <a:cs typeface="Microsoft Sans Serif"/>
              </a:rPr>
              <a:t>ФТС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23.03.2022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98-р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1338" y="1766647"/>
            <a:ext cx="805942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МНОГОКРАТНОЕ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ИСПОЛЬЗОВАНИЕ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КОНТЕЙНЕРОВ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1338" y="4370128"/>
            <a:ext cx="1102487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ОПТИМИЗАЦИЯ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КОНТРОЛЬНЫХ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МЕРОПРИЯТИЙ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ПУНКТАХ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ПРОПУСКА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272424"/>
            <a:ext cx="18396585" cy="37496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9255" marR="5080" indent="-377190">
              <a:lnSpc>
                <a:spcPct val="100600"/>
              </a:lnSpc>
              <a:spcBef>
                <a:spcPts val="75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«Снижение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риска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привлечения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субъектов предпринимательской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деятельности </a:t>
            </a:r>
            <a:r>
              <a:rPr sz="2650" spc="-170" dirty="0">
                <a:solidFill>
                  <a:srgbClr val="006FC0"/>
                </a:solidFill>
                <a:latin typeface="Microsoft Sans Serif"/>
                <a:cs typeface="Microsoft Sans Serif"/>
              </a:rPr>
              <a:t>к</a:t>
            </a:r>
            <a:r>
              <a:rPr sz="2650" spc="-16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административной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ответственности </a:t>
            </a:r>
            <a:r>
              <a:rPr sz="2650" spc="-65" dirty="0">
                <a:solidFill>
                  <a:srgbClr val="006FC0"/>
                </a:solidFill>
                <a:latin typeface="Microsoft Sans Serif"/>
                <a:cs typeface="Microsoft Sans Serif"/>
              </a:rPr>
              <a:t>за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нарушение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условий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сроков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процедуры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ввоза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(допуска)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путем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 разъяснений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порядка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способов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ее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завершения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условиях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мер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санкционного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характера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либо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ответных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мер,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ограничивающих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вывоз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товаров»</a:t>
            </a:r>
            <a:r>
              <a:rPr sz="2650" spc="5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Минфином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России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направлены</a:t>
            </a:r>
            <a:r>
              <a:rPr sz="1950" spc="8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разъяснения,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что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условии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принятия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всех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возможных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соблюдению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условий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процедуры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российские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организации,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поместившие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таможенную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процедуру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временного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(допуска),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привлекаются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административной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ответственности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нарушении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условий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сроков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процедуры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ввоза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 (допуска),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обусловленных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применением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санкционного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характера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либо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ответных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ограничивающих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вывоз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Письмо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Минфина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 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29.04.2022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27-00-04/40366</a:t>
            </a:r>
            <a:endParaRPr sz="1950">
              <a:latin typeface="Microsoft Sans Serif"/>
              <a:cs typeface="Microsoft Sans Serif"/>
            </a:endParaRPr>
          </a:p>
          <a:p>
            <a:pPr marL="389255" marR="242570">
              <a:lnSpc>
                <a:spcPct val="101499"/>
              </a:lnSpc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Одновременно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Федерацией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площадке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ЕАЭС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инициировано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внесение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изменений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акты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ЕАЭС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продления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сроков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(допуска)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отдельных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категорий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(морские</a:t>
            </a:r>
            <a:r>
              <a:rPr sz="1950" i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суда-трубоукладчики,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суда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перевозки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СПГ,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геологоразведочные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суда,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гражданские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самолеты,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комплектующие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технического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обслуживания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или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ремонта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самолетов).</a:t>
            </a:r>
            <a:endParaRPr sz="19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330" y="6696310"/>
            <a:ext cx="18182590" cy="3547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9255" indent="-377190">
              <a:lnSpc>
                <a:spcPct val="100000"/>
              </a:lnSpc>
              <a:spcBef>
                <a:spcPts val="9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«Временное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приостановление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транспортного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контроля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товаров»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20"/>
              </a:spcBef>
            </a:pP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Упрощены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требования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45" dirty="0">
                <a:solidFill>
                  <a:srgbClr val="0066CC"/>
                </a:solidFill>
                <a:latin typeface="Microsoft Sans Serif"/>
                <a:cs typeface="Microsoft Sans Serif"/>
              </a:rPr>
              <a:t>к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движению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тяжеловесных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(или)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крупногабаритных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которыми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перевозятся</a:t>
            </a:r>
            <a:endParaRPr sz="19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1499"/>
              </a:lnSpc>
              <a:spcBef>
                <a:spcPts val="10"/>
              </a:spcBef>
              <a:tabLst>
                <a:tab pos="13225144" algn="l"/>
              </a:tabLst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продовольственные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непродовольственные</a:t>
            </a:r>
            <a:r>
              <a:rPr sz="1950" spc="9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первой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необходимости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разрешено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движение	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10-процентном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превышении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нормы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допустимой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нагрузки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ось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(ранее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требовалось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разрешение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превышении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2%).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Повышается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эффективность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автотранспортного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5%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(каждый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21-й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рейс –бесплатный)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15.04.2022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92-ФЗ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389255" marR="832485">
              <a:lnSpc>
                <a:spcPct val="101600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временной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основе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приостановлен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контроль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(весовой,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габаритный,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за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наличием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документов,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др.)</a:t>
            </a:r>
            <a:r>
              <a:rPr sz="2300" spc="114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движения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тяжеловесных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крупногабаритных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следующих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через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государственную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границу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перевозящих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продовольственные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endParaRPr sz="1950">
              <a:latin typeface="Microsoft Sans Serif"/>
              <a:cs typeface="Microsoft Sans Serif"/>
            </a:endParaRPr>
          </a:p>
          <a:p>
            <a:pPr marL="389255" marR="32384">
              <a:lnSpc>
                <a:spcPct val="101499"/>
              </a:lnSpc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непродовольственные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первой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необходимости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(25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групп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определенных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распоряжением</a:t>
            </a:r>
            <a:r>
              <a:rPr sz="1950" i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Правительства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РФ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27.03.2020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№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762-р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СИЗ,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бытовая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химия,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бумага туалетная,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предметы гигиены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подгузники,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др.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товары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детей,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спички, свечи,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ГСМ,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зоотовары).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1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сентября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(принято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решение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продлении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февраля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г.).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19.04.2022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702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338" y="1801829"/>
            <a:ext cx="1637538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НЕПРИВЛЕЧЕНИЕ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УЧАСТНИКОВ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ВЭД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К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ОТВЕТСТВЕННОСТИ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ЗА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НАРУШЕНИЕ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УСЛОВИЙ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ВРЕМЕННОГО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ВВОЗА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1338" y="6198345"/>
            <a:ext cx="9408795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238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5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ОТМЕНА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ОГРАНИЧЕНИЙ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ДЛЯ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ТЯЖЕЛОВЕСНОГО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ТРАНСПОРТА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574" y="2321365"/>
            <a:ext cx="18434050" cy="284416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1749425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«Отмена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(снятие)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действующих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временных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ограничений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территорию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плодоовощной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животного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происхождения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части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ветеринарного,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карантинно-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ts val="3055"/>
              </a:lnSpc>
            </a:pP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фитосанитарного,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санитарно-эпидемиологического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контроля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учетом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требований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безопасности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ts val="3175"/>
              </a:lnSpc>
            </a:pPr>
            <a:r>
              <a:rPr sz="2650" spc="-50" dirty="0">
                <a:solidFill>
                  <a:srgbClr val="006FC0"/>
                </a:solidFill>
                <a:latin typeface="Microsoft Sans Serif"/>
                <a:cs typeface="Microsoft Sans Serif"/>
              </a:rPr>
              <a:t>жизни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здоровья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людей»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национальном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уровне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снято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большинство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фитосанитарных,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ветеринарных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санитарных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ограничений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endParaRPr sz="19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1499"/>
              </a:lnSpc>
              <a:spcBef>
                <a:spcPts val="15"/>
              </a:spcBef>
            </a:pP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сельхозпродукции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стран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СНГ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ближнего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зарубежья.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Россельхознадзором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Роспотребнадзором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более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70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нотификаций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отменяющих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действующие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временные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ограничения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территорию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сельскохозяйственной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животного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происхождения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ветеринарного,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карантинно-фитосанитарного,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санитарно-эпидемиологического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контроля.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с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марта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-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нотификации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Россельхознадзора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Роспотребнадзора.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6574" y="6041147"/>
            <a:ext cx="18416270" cy="133604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9255" marR="5080" indent="-377190">
              <a:lnSpc>
                <a:spcPct val="101499"/>
              </a:lnSpc>
              <a:spcBef>
                <a:spcPts val="4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«Регулирование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очередности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проезда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транспортных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средств </a:t>
            </a:r>
            <a:r>
              <a:rPr sz="2650" spc="-170" dirty="0">
                <a:solidFill>
                  <a:srgbClr val="006FC0"/>
                </a:solidFill>
                <a:latin typeface="Microsoft Sans Serif"/>
                <a:cs typeface="Microsoft Sans Serif"/>
              </a:rPr>
              <a:t>к</a:t>
            </a:r>
            <a:r>
              <a:rPr sz="2650" spc="-16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автомобильным </a:t>
            </a:r>
            <a:r>
              <a:rPr sz="2650" spc="-50" dirty="0">
                <a:solidFill>
                  <a:srgbClr val="006FC0"/>
                </a:solidFill>
                <a:latin typeface="Microsoft Sans Serif"/>
                <a:cs typeface="Microsoft Sans Serif"/>
              </a:rPr>
              <a:t>пунктам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пропуска»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Планируется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наделить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85" dirty="0">
                <a:solidFill>
                  <a:srgbClr val="5E5E5E"/>
                </a:solidFill>
                <a:latin typeface="Microsoft Sans Serif"/>
                <a:cs typeface="Microsoft Sans Serif"/>
              </a:rPr>
              <a:t>ФГКУ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Росгранстрой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полномочиями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определению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очередности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въезда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подъездах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пунктам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пропуска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посредством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формирования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предварительных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списков.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Срок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подготовки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проекта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постановления</a:t>
            </a:r>
            <a:r>
              <a:rPr sz="1950" i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1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месяц со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дня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внесения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законопроекта</a:t>
            </a:r>
            <a:r>
              <a:rPr sz="1950" i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ГД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ФС РФ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(КЗД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-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09.08.2022).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июль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(принято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решение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продлении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2023 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г.).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6574" y="8252807"/>
            <a:ext cx="18347055" cy="14370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9255" marR="5080" indent="-377190">
              <a:lnSpc>
                <a:spcPct val="100600"/>
              </a:lnSpc>
              <a:spcBef>
                <a:spcPts val="7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«Обеспечение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возможности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продажи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беспошлинной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торговли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пассажирам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60" dirty="0">
                <a:solidFill>
                  <a:srgbClr val="006FC0"/>
                </a:solidFill>
                <a:latin typeface="Microsoft Sans Serif"/>
                <a:cs typeface="Microsoft Sans Serif"/>
              </a:rPr>
              <a:t>из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стран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Евразийского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экономического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союза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(за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исключением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внутристрановых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перелетов)»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Разрешена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продажа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магазинах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беспошлинной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торговли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(duty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free)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физическим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лицам,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выезжающим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воздушным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транспортом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другое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государство</a:t>
            </a:r>
            <a:r>
              <a:rPr sz="1950" spc="1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член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ЕАЭС.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30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28.06.2022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214-ФЗ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1338" y="1834499"/>
            <a:ext cx="9772015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ОТМЕНА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ФИТОСАНИТАРНЫХ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ВЕТЕРИНАРНЫХ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ОГРАНИЧЕНИЙ</a:t>
            </a:r>
            <a:endParaRPr sz="2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1338" y="5509779"/>
            <a:ext cx="822134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РЕГУЛИРОВАНИЕ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ОЧЕРЕДЕЙ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ПУНКТАХ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ПРОПУСКА</a:t>
            </a:r>
            <a:endParaRPr sz="2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1338" y="7653379"/>
            <a:ext cx="16626205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75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50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ВОЗМОЖНОСТЬ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ПРОДАЖИ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ТОВАРОВ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МАГАЗИНАХ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DUTY-FREE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ПАССАЖИРАМ</a:t>
            </a:r>
            <a:r>
              <a:rPr sz="2300" b="1" spc="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ПРИ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ВЫЛЕТЕ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СТРАНЫ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ЕАЭС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191944"/>
            <a:ext cx="18285460" cy="746887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173990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«Снижение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ответственности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части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нарушений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валютного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законодательства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в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связи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</a:t>
            </a:r>
            <a:r>
              <a:rPr sz="2650" spc="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санкционными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мерами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(в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случае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отсутствия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умысла)»</a:t>
            </a:r>
            <a:endParaRPr sz="2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6FC0"/>
              </a:buClr>
              <a:buFont typeface="Wingdings"/>
              <a:buChar char=""/>
            </a:pPr>
            <a:endParaRPr sz="270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13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июля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г.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статья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15.25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КОАП</a:t>
            </a:r>
            <a:r>
              <a:rPr sz="230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применяется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новой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редакции.</a:t>
            </a:r>
            <a:endParaRPr sz="2300">
              <a:latin typeface="Microsoft Sans Serif"/>
              <a:cs typeface="Microsoft Sans Serif"/>
            </a:endParaRPr>
          </a:p>
          <a:p>
            <a:pPr marL="389255" marR="1677670" lvl="1">
              <a:lnSpc>
                <a:spcPts val="2450"/>
              </a:lnSpc>
              <a:spcBef>
                <a:spcPts val="350"/>
              </a:spcBef>
              <a:buAutoNum type="arabicParenR"/>
              <a:tabLst>
                <a:tab pos="732790" algn="l"/>
              </a:tabLst>
            </a:pP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введен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мораторий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привлечение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резидентов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административной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ответственности</a:t>
            </a:r>
            <a:r>
              <a:rPr sz="1950" b="1" spc="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отдельные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нарушения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валютного </a:t>
            </a:r>
            <a:r>
              <a:rPr sz="1950" b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законодательства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если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они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допущены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из-за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санкций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государств.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ts val="2280"/>
              </a:lnSpc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Норма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распространяется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правоотношения,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возникшие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период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с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23 февраля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по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732155" lvl="1" indent="-343535">
              <a:lnSpc>
                <a:spcPct val="100000"/>
              </a:lnSpc>
              <a:buAutoNum type="arabicParenR" startAt="2"/>
              <a:tabLst>
                <a:tab pos="732790" algn="l"/>
              </a:tabLst>
            </a:pP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снижены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размеры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административных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штрафов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за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нарушения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валютного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законодательства:</a:t>
            </a:r>
            <a:endParaRPr sz="2300">
              <a:latin typeface="Microsoft Sans Serif"/>
              <a:cs typeface="Microsoft Sans Serif"/>
            </a:endParaRPr>
          </a:p>
          <a:p>
            <a:pPr marL="389255" marR="283845">
              <a:lnSpc>
                <a:spcPct val="101499"/>
              </a:lnSpc>
              <a:spcBef>
                <a:spcPts val="10"/>
              </a:spcBef>
              <a:buFont typeface="Microsoft Sans Serif"/>
              <a:buChar char="–"/>
              <a:tabLst>
                <a:tab pos="600075" algn="l"/>
              </a:tabLst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3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раза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уменьшен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штрафа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за незаконные валютные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операции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резидентов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(с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75-100%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20-40%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от суммы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незаконной</a:t>
            </a:r>
            <a:r>
              <a:rPr sz="1950" i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операции</a:t>
            </a:r>
            <a:r>
              <a:rPr sz="1950" i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либо </a:t>
            </a:r>
            <a:r>
              <a:rPr sz="1950" i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суммы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денежных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средств,</a:t>
            </a:r>
            <a:r>
              <a:rPr sz="1950" i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переведенных</a:t>
            </a:r>
            <a:r>
              <a:rPr sz="1950" i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нарушением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установленного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порядка)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;</a:t>
            </a:r>
            <a:endParaRPr sz="19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1499"/>
              </a:lnSpc>
              <a:buFont typeface="Microsoft Sans Serif"/>
              <a:buChar char="–"/>
              <a:tabLst>
                <a:tab pos="600075" algn="l"/>
              </a:tabLst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2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раза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снижен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штраф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за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невозврат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экспортной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выручки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внешнеторговым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договорам,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предусматривающим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расчеты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российских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рублях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(с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3–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10%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3–5%)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Введен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новый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порядок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определения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размера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штрафа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валютные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нарушения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должностных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лиц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Штраф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них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установлен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1/150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ставки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ЦБ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суммы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денежных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возвращенных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нарушением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установленного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контрактом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каждый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день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просрочки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(или)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3-5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%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такой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суммы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(по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внешнеторговым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договорам),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(или)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5-30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%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(по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договорам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займа),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более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30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тыс.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рублей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(вместо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фиксированного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штрафа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20-30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тыс.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руб.).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5E5E5E"/>
              </a:buClr>
              <a:buFont typeface="Microsoft Sans Serif"/>
              <a:buChar char="–"/>
            </a:pPr>
            <a:endParaRPr sz="210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8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августа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года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не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применяются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следующие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требования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Закона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«О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валютном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регулировании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валютном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контроле»:</a:t>
            </a:r>
            <a:endParaRPr sz="2300">
              <a:latin typeface="Microsoft Sans Serif"/>
              <a:cs typeface="Microsoft Sans Serif"/>
            </a:endParaRPr>
          </a:p>
          <a:p>
            <a:pPr marL="599440" indent="-210820">
              <a:lnSpc>
                <a:spcPct val="100000"/>
              </a:lnSpc>
              <a:spcBef>
                <a:spcPts val="40"/>
              </a:spcBef>
              <a:buChar char="–"/>
              <a:tabLst>
                <a:tab pos="600075" algn="l"/>
              </a:tabLst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ограничении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переводов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денежных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физическим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лицом-резидентом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(пункт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12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статьи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9);</a:t>
            </a:r>
            <a:endParaRPr sz="1950">
              <a:latin typeface="Microsoft Sans Serif"/>
              <a:cs typeface="Microsoft Sans Serif"/>
            </a:endParaRPr>
          </a:p>
          <a:p>
            <a:pPr marL="599440" indent="-210820">
              <a:lnSpc>
                <a:spcPct val="100000"/>
              </a:lnSpc>
              <a:spcBef>
                <a:spcPts val="35"/>
              </a:spcBef>
              <a:buChar char="–"/>
              <a:tabLst>
                <a:tab pos="600075" algn="l"/>
              </a:tabLst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осуществлении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операций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через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банковские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счета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уполномоченных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банках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(часть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2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статьи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14);</a:t>
            </a:r>
            <a:endParaRPr sz="1950">
              <a:latin typeface="Microsoft Sans Serif"/>
              <a:cs typeface="Microsoft Sans Serif"/>
            </a:endParaRPr>
          </a:p>
          <a:p>
            <a:pPr marL="389255" marR="832485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репатриации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денежных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экспортным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импортным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контрактам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счета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уполномоченных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банках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(части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1,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2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статьи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19).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таких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обстоятельствах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резиденты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быть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привлечены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ответственности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статье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15.25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КоАП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5E5E5E"/>
                </a:solidFill>
                <a:latin typeface="Microsoft Sans Serif"/>
                <a:cs typeface="Microsoft Sans Serif"/>
              </a:rPr>
              <a:t>РФ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неисполнение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указанных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обязанностей.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30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13.07.2022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235-ФЗ,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0066CC"/>
                </a:solidFill>
                <a:latin typeface="Microsoft Sans Serif"/>
                <a:cs typeface="Microsoft Sans Serif"/>
              </a:rPr>
              <a:t>Указ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Президента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6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08.08.2022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529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7583170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-5" dirty="0"/>
              <a:t> </a:t>
            </a:r>
            <a:r>
              <a:rPr spc="15" dirty="0"/>
              <a:t>валютного</a:t>
            </a:r>
            <a:r>
              <a:rPr spc="-15" dirty="0"/>
              <a:t> </a:t>
            </a:r>
            <a:r>
              <a:rPr spc="15" dirty="0"/>
              <a:t>регулирования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9509" y="1745287"/>
            <a:ext cx="681164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СНИЖЕНИЕ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РАЗМЕРОВ ОТВЕТСТВЕННОСТИ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279376"/>
            <a:ext cx="18359755" cy="656399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871219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«Мораторий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2022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год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проведение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плановых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внеплановых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контрольных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надзорных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мероприятий,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65" dirty="0">
                <a:solidFill>
                  <a:srgbClr val="006FC0"/>
                </a:solidFill>
                <a:latin typeface="Microsoft Sans Serif"/>
                <a:cs typeface="Microsoft Sans Serif"/>
              </a:rPr>
              <a:t>за </a:t>
            </a:r>
            <a:r>
              <a:rPr sz="2650" spc="-6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исключением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мероприятий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налогового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валютного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контроля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случаев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причинения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вреда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0" dirty="0">
                <a:solidFill>
                  <a:srgbClr val="006FC0"/>
                </a:solidFill>
                <a:latin typeface="Microsoft Sans Serif"/>
                <a:cs typeface="Microsoft Sans Serif"/>
              </a:rPr>
              <a:t>жизни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4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здоровью </a:t>
            </a:r>
            <a:r>
              <a:rPr sz="2650" spc="-68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людей,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обороне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безопасности»</a:t>
            </a:r>
            <a:endParaRPr sz="2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6FC0"/>
              </a:buClr>
              <a:buFont typeface="Wingdings"/>
              <a:buChar char=""/>
            </a:pPr>
            <a:endParaRPr sz="2700">
              <a:latin typeface="Microsoft Sans Serif"/>
              <a:cs typeface="Microsoft Sans Serif"/>
            </a:endParaRPr>
          </a:p>
          <a:p>
            <a:pPr marL="389255" marR="2032635">
              <a:lnSpc>
                <a:spcPct val="100400"/>
              </a:lnSpc>
            </a:pPr>
            <a:r>
              <a:rPr sz="2300" spc="-114" dirty="0">
                <a:solidFill>
                  <a:srgbClr val="0066CC"/>
                </a:solidFill>
                <a:latin typeface="Microsoft Sans Serif"/>
                <a:cs typeface="Microsoft Sans Serif"/>
              </a:rPr>
              <a:t>До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конца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г.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приостановлено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назначение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проведение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налоговыми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органами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проверок</a:t>
            </a:r>
            <a:r>
              <a:rPr sz="2300" spc="1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соблюдения</a:t>
            </a:r>
            <a:r>
              <a:rPr sz="230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валютного </a:t>
            </a:r>
            <a:r>
              <a:rPr sz="2300" spc="-59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законодательства.</a:t>
            </a:r>
            <a:endParaRPr sz="2300">
              <a:latin typeface="Microsoft Sans Serif"/>
              <a:cs typeface="Microsoft Sans Serif"/>
            </a:endParaRPr>
          </a:p>
          <a:p>
            <a:pPr marL="389255" marR="853440">
              <a:lnSpc>
                <a:spcPct val="101499"/>
              </a:lnSpc>
              <a:spcBef>
                <a:spcPts val="10"/>
              </a:spcBef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Исключение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составляют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ранее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начатые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проверки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выявлены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нарушения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со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сроком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давности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привлечения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административной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ответственности,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истекающим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31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2022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г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Microsoft Sans Serif"/>
              <a:cs typeface="Microsoft Sans Serif"/>
            </a:endParaRPr>
          </a:p>
          <a:p>
            <a:pPr marL="389255" algn="just">
              <a:lnSpc>
                <a:spcPct val="100000"/>
              </a:lnSpc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Приостановление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также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не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распространяется</a:t>
            </a:r>
            <a:r>
              <a:rPr sz="1950" b="1" spc="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проверки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нарушений:</a:t>
            </a:r>
            <a:endParaRPr sz="1950">
              <a:latin typeface="Microsoft Sans Serif"/>
              <a:cs typeface="Microsoft Sans Serif"/>
            </a:endParaRPr>
          </a:p>
          <a:p>
            <a:pPr marL="389255" marR="5080" lvl="1" algn="just">
              <a:lnSpc>
                <a:spcPct val="101499"/>
              </a:lnSpc>
              <a:buChar char="–"/>
              <a:tabLst>
                <a:tab pos="600075" algn="l"/>
              </a:tabLst>
            </a:pP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требований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нормативных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актов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Президента </a:t>
            </a:r>
            <a:r>
              <a:rPr sz="1950" spc="-50" dirty="0">
                <a:solidFill>
                  <a:srgbClr val="5E5E5E"/>
                </a:solidFill>
                <a:latin typeface="Microsoft Sans Serif"/>
                <a:cs typeface="Microsoft Sans Serif"/>
              </a:rPr>
              <a:t>РФ,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Правительства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РФ,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приняты начиная с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28 февраля 2022 г.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устанавливают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специальные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экономические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меры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связи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с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санкциями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;</a:t>
            </a:r>
            <a:endParaRPr sz="1950">
              <a:latin typeface="Microsoft Sans Serif"/>
              <a:cs typeface="Microsoft Sans Serif"/>
            </a:endParaRPr>
          </a:p>
          <a:p>
            <a:pPr marL="389255" marR="30480" lvl="1" algn="just">
              <a:lnSpc>
                <a:spcPct val="101499"/>
              </a:lnSpc>
              <a:buFont typeface="Arial"/>
              <a:buChar char="–"/>
              <a:tabLst>
                <a:tab pos="600075" algn="l"/>
              </a:tabLst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нарушения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валютного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законодательства,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связанные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с наличными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расчетами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совершении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валютных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операций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между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резидентами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куплей-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продажей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иностранной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валюты, минуя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уполномоченные банки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. Правило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распространяется на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правоотношения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,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возникли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возникнут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период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с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23.02.2022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31.12.2022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389255" marR="156845">
              <a:lnSpc>
                <a:spcPct val="101499"/>
              </a:lnSpc>
            </a:pP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Кроме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этого,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 1 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 года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вместо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1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июля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)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продлевается срок представления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физлицами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резидентами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отчетов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движении денежных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счетам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(вкладам)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иностранных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банках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переводах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за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границу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денежных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открытия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банковского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счета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электронный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кошелек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)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отчетный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2021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30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28.05.2022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977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pc="15" dirty="0"/>
              <a:t>15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7583170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-5" dirty="0"/>
              <a:t> </a:t>
            </a:r>
            <a:r>
              <a:rPr spc="15" dirty="0"/>
              <a:t>валютного</a:t>
            </a:r>
            <a:r>
              <a:rPr spc="-15" dirty="0"/>
              <a:t> </a:t>
            </a:r>
            <a:r>
              <a:rPr spc="15" dirty="0"/>
              <a:t>регулирования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9509" y="1745287"/>
            <a:ext cx="1027493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МОРАТОРИЙ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ВАЛЮТНЫЕ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ПРОВЕРКИ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НАЛОГОВЫМИ</a:t>
            </a:r>
            <a:r>
              <a:rPr sz="2300" b="1" spc="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ОРГАНАМИ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8307" y="143241"/>
            <a:ext cx="1947584" cy="471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15451455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20" dirty="0"/>
              <a:t> </a:t>
            </a:r>
            <a:r>
              <a:rPr spc="15" dirty="0"/>
              <a:t>финансовой</a:t>
            </a:r>
            <a:r>
              <a:rPr spc="-5" dirty="0"/>
              <a:t> </a:t>
            </a:r>
            <a:r>
              <a:rPr spc="15" dirty="0"/>
              <a:t>поддержки</a:t>
            </a:r>
            <a:r>
              <a:rPr dirty="0"/>
              <a:t> </a:t>
            </a:r>
            <a:r>
              <a:rPr spc="10" dirty="0"/>
              <a:t>(сокращение</a:t>
            </a:r>
            <a:r>
              <a:rPr spc="5" dirty="0"/>
              <a:t> </a:t>
            </a:r>
            <a:r>
              <a:rPr spc="15" dirty="0"/>
              <a:t>расходов импортеров)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137" y="1466342"/>
            <a:ext cx="12068742" cy="9926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9662722" y="10981478"/>
            <a:ext cx="13081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15" dirty="0">
                <a:latin typeface="Microsoft Sans Serif"/>
                <a:cs typeface="Microsoft Sans Serif"/>
              </a:rPr>
              <a:t>2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330" y="2139904"/>
            <a:ext cx="17977485" cy="239204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827405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«Обнуление»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6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месяцев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ввозных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пошлин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товары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критического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российского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(по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отдельному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списку)»</a:t>
            </a:r>
            <a:endParaRPr sz="2650">
              <a:latin typeface="Microsoft Sans Serif"/>
              <a:cs typeface="Microsoft Sans Serif"/>
            </a:endParaRPr>
          </a:p>
          <a:p>
            <a:pPr marL="389255" marR="5080">
              <a:lnSpc>
                <a:spcPts val="2450"/>
              </a:lnSpc>
              <a:spcBef>
                <a:spcPts val="250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ЕАЭС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временно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обнулены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импортные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пошлины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более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чем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1300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видам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товаров</a:t>
            </a:r>
            <a:r>
              <a:rPr sz="2300" spc="-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30 сентября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подкомиссии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23.08.2022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одобрено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продление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нулевой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349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позиций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марта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(фармсубстанции,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хим.пром,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ts val="2280"/>
              </a:lnSpc>
            </a:pP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мед.оборудование,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сырье для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легпрома)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Соответствующее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инициативное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предложение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направлено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ЕЭК.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40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решения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17.03.2022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37;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05.04.2022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46;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15.04.2022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76;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решения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Коллегии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12.04.2022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63;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0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19.04.2022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 66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282" y="5108086"/>
            <a:ext cx="17990185" cy="16656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33400">
              <a:lnSpc>
                <a:spcPct val="101600"/>
              </a:lnSpc>
              <a:spcBef>
                <a:spcPts val="60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Обнулены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пошлины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широкую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номенклатуру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комплектующих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для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сельхозтехники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оборудования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(переносные</a:t>
            </a:r>
            <a:r>
              <a:rPr sz="1950" i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приспособления, </a:t>
            </a:r>
            <a:r>
              <a:rPr sz="1950" i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шурупы,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винты,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болты,</a:t>
            </a:r>
            <a:r>
              <a:rPr sz="1950" i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цепи,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пружины, коммутаторы,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прожектора,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рессоры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и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др.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)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30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сентября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31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декабря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года.</a:t>
            </a:r>
            <a:endParaRPr sz="1950">
              <a:latin typeface="Microsoft Sans Serif"/>
              <a:cs typeface="Microsoft Sans Serif"/>
            </a:endParaRPr>
          </a:p>
          <a:p>
            <a:pPr marL="12700" marR="5080">
              <a:lnSpc>
                <a:spcPct val="101499"/>
              </a:lnSpc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зависимости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товаров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).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На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2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обнулили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импортные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на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свеклоуборочные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ботворезные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комбайны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них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6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месяцев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соответственно,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на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2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рефрижераторные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контейнеры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решения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21.06.2022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100,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101.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4330" y="7568283"/>
            <a:ext cx="18400395" cy="193992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9255" marR="5080" indent="-377190">
              <a:lnSpc>
                <a:spcPct val="101499"/>
              </a:lnSpc>
              <a:spcBef>
                <a:spcPts val="45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«Временное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упрощение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процедур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оформления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импортируемой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продукции».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Правительством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5E5E5E"/>
                </a:solidFill>
                <a:latin typeface="Microsoft Sans Serif"/>
                <a:cs typeface="Microsoft Sans Serif"/>
              </a:rPr>
              <a:t>РФ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установлен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порядок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тарифной</a:t>
            </a:r>
            <a:r>
              <a:rPr sz="1950" b="1" spc="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льготы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реализации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инвестиционных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проектов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9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Компании,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реализуют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инвестиционные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проекты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47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приоритетных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отраслях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экономики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(транспорт,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сельское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хозяйство,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обрабатывающие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производства,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строительство),</a:t>
            </a:r>
            <a:r>
              <a:rPr sz="1950" i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получить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льготу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освобождения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уплаты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ввозной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таможенной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пошлины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технологического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оборудования,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комплектующих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запасных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частей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нему,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сырья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материалов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Главное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условие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-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объем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инвестиций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не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менее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250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млн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руб.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09.05.2022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839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907" y="1703822"/>
            <a:ext cx="789622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НУЛЕВЫЕ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ПОШЛИНЫ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«КРИТИЧЕСКИЙ»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ИМПОРТ</a:t>
            </a:r>
            <a:endParaRPr sz="2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688" y="7057795"/>
            <a:ext cx="912622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НУЛЕВЫЕ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ПОШЛИНЫ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ИМПОРТ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ДЛЯ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ИНВЕСТПРОЕКТОВ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5688" y="4627712"/>
            <a:ext cx="8195309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НУЛЕВЫЕ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ПОШЛИНЫ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ИМПОРТ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СЕЛЬХОЗТЕХНИКИ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62722" y="10981478"/>
            <a:ext cx="13081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15" dirty="0">
                <a:latin typeface="Microsoft Sans Serif"/>
                <a:cs typeface="Microsoft Sans Serif"/>
              </a:rPr>
              <a:t>3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330" y="2216342"/>
            <a:ext cx="18359755" cy="4754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9255" indent="-377190">
              <a:lnSpc>
                <a:spcPct val="100000"/>
              </a:lnSpc>
              <a:spcBef>
                <a:spcPts val="9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«Временное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упрощение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процедур</a:t>
            </a:r>
            <a:r>
              <a:rPr sz="26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оформления</a:t>
            </a:r>
            <a:r>
              <a:rPr sz="26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импортируемой</a:t>
            </a:r>
            <a:r>
              <a:rPr sz="26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продукции».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55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Приняты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решения:</a:t>
            </a:r>
            <a:endParaRPr sz="1950">
              <a:latin typeface="Microsoft Sans Serif"/>
              <a:cs typeface="Microsoft Sans Serif"/>
            </a:endParaRPr>
          </a:p>
          <a:p>
            <a:pPr marL="732155" lvl="1" indent="-343535">
              <a:lnSpc>
                <a:spcPct val="100000"/>
              </a:lnSpc>
              <a:buAutoNum type="arabicParenR"/>
              <a:tabLst>
                <a:tab pos="732790" algn="l"/>
              </a:tabLst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порядке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ускоренного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подтверждения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наличия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оснований</a:t>
            </a:r>
            <a:r>
              <a:rPr sz="2300" spc="10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отсрочки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(рассрочки)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уплаты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(форс-</a:t>
            </a:r>
            <a:endParaRPr sz="1950">
              <a:latin typeface="Microsoft Sans Serif"/>
              <a:cs typeface="Microsoft Sans Serif"/>
            </a:endParaRPr>
          </a:p>
          <a:p>
            <a:pPr marL="389255" marR="325755">
              <a:lnSpc>
                <a:spcPct val="101499"/>
              </a:lnSpc>
              <a:spcBef>
                <a:spcPts val="10"/>
              </a:spcBef>
            </a:pP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мажор,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др.).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процедура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подачи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заявления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приложениями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подготовки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отраслевым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ФОИВом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проекта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распоряжения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Правительства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должна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занимать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не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более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5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рабочих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дней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2022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 (принято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решение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продлении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2023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г.).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ct val="100000"/>
              </a:lnSpc>
              <a:spcBef>
                <a:spcPts val="30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02.04.2022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2021.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389255" marR="1175385" lvl="1">
              <a:lnSpc>
                <a:spcPct val="101600"/>
              </a:lnSpc>
              <a:buAutoNum type="arabicParenR" startAt="2"/>
              <a:tabLst>
                <a:tab pos="732790" algn="l"/>
                <a:tab pos="7783195" algn="l"/>
              </a:tabLst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дополнительном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основании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отсрочки</a:t>
            </a:r>
            <a:r>
              <a:rPr sz="2300" spc="1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(рассрочки)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уплаты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наличие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компании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перечне </a:t>
            </a:r>
            <a:r>
              <a:rPr sz="1950" b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системообразующих</a:t>
            </a:r>
            <a:r>
              <a:rPr sz="1950" b="1" spc="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или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градообразующих</a:t>
            </a:r>
            <a:r>
              <a:rPr sz="1950" b="1" spc="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организаций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	Реализуются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меры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поддержки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предприятий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виде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отсрочки</a:t>
            </a:r>
            <a:endParaRPr sz="1950">
              <a:latin typeface="Microsoft Sans Serif"/>
              <a:cs typeface="Microsoft Sans Serif"/>
            </a:endParaRPr>
          </a:p>
          <a:p>
            <a:pPr marL="389255" marR="628650">
              <a:lnSpc>
                <a:spcPct val="101499"/>
              </a:lnSpc>
            </a:pP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рассрочки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уплаты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ввозных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Втрое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(с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5 до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15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дней)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сокращен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срок</a:t>
            </a:r>
            <a:r>
              <a:rPr sz="1950" b="1" spc="-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выдачи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подтверждения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российскими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профильными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ведомствами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подтверждения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оснований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получения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преференции.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Принято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решение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Совета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ЕЭК 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№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75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возможности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endParaRPr sz="19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1499"/>
              </a:lnSpc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беспроцентной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отсрочки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(рассрочки)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уплаты</a:t>
            </a:r>
            <a:r>
              <a:rPr sz="1950" b="1" spc="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ввозных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таможенных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пошлин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товаров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(за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исключением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подакцизных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не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используемых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производстве)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Изданы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3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распоряжения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Правительства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Российской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Федерации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26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июля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2022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г.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№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2042-р,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№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2043-р,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29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августа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2022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г.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  <a:tabLst>
                <a:tab pos="1743710" algn="l"/>
              </a:tabLst>
            </a:pP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№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2466-р.	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заседании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5E5E5E"/>
                </a:solidFill>
                <a:latin typeface="Microsoft Sans Serif"/>
                <a:cs typeface="Microsoft Sans Serif"/>
              </a:rPr>
              <a:t>ЕЭК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19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августа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г.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90" dirty="0">
                <a:solidFill>
                  <a:srgbClr val="5E5E5E"/>
                </a:solidFill>
                <a:latin typeface="Microsoft Sans Serif"/>
                <a:cs typeface="Microsoft Sans Serif"/>
              </a:rPr>
              <a:t>(№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131)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продлении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действия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отсрочки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(рассрочки)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конца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Коллегии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22.03.2022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45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330" y="7544451"/>
            <a:ext cx="18088610" cy="20904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175260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«Приостановка</a:t>
            </a:r>
            <a:r>
              <a:rPr sz="26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действия</a:t>
            </a:r>
            <a:r>
              <a:rPr sz="26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антидемпинговых</a:t>
            </a:r>
            <a:r>
              <a:rPr sz="265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пошлин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6</a:t>
            </a:r>
            <a:r>
              <a:rPr sz="26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месяцев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6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отдельные</a:t>
            </a:r>
            <a:r>
              <a:rPr sz="265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импортные</a:t>
            </a:r>
            <a:r>
              <a:rPr sz="26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товары,</a:t>
            </a:r>
            <a:r>
              <a:rPr sz="26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ввозимые</a:t>
            </a:r>
            <a:r>
              <a:rPr sz="26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в </a:t>
            </a:r>
            <a:r>
              <a:rPr sz="2650" spc="-69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Российскую</a:t>
            </a:r>
            <a:r>
              <a:rPr sz="265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Федерацию»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ts val="2670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230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месяцев</a:t>
            </a:r>
            <a:r>
              <a:rPr sz="2300" b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приостановлено</a:t>
            </a:r>
            <a:r>
              <a:rPr sz="2300" b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действие</a:t>
            </a:r>
            <a:r>
              <a:rPr sz="2300" b="1" spc="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антидемпинговой</a:t>
            </a:r>
            <a:r>
              <a:rPr sz="2300" b="1" spc="4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меры</a:t>
            </a:r>
            <a:r>
              <a:rPr sz="2300" b="1" spc="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гербицидов,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происходящих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из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Европейского союза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 marR="92075">
              <a:lnSpc>
                <a:spcPct val="101499"/>
              </a:lnSpc>
              <a:spcBef>
                <a:spcPts val="10"/>
              </a:spcBef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Приостановка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взимания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антидемпинговой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размером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27,47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52,23%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снизит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издержки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аграриев,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стабилизирует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цены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внутреннем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рынке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позволит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обеспечить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проведение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весенне-полевых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работ.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30 сентября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Коллегии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22.03.2022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45.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282" y="9909405"/>
            <a:ext cx="17508855" cy="128397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60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6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месяцев</a:t>
            </a:r>
            <a:r>
              <a:rPr sz="2300" b="1" spc="4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отсрочено</a:t>
            </a:r>
            <a:r>
              <a:rPr sz="2300" b="1" spc="6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вступление</a:t>
            </a:r>
            <a:r>
              <a:rPr sz="2300" b="1" spc="6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в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силу</a:t>
            </a:r>
            <a:r>
              <a:rPr sz="230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антидемпинговой</a:t>
            </a:r>
            <a:r>
              <a:rPr sz="2300" b="1" spc="5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меры</a:t>
            </a:r>
            <a:r>
              <a:rPr sz="2300" b="1" spc="4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китайских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графитированных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электродов.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Перенос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вступления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силу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действия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антидемпинговой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размере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14,04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28,20%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позволит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избежать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сложностей</a:t>
            </a:r>
            <a:endParaRPr sz="1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функционированием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металлургических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предприятий,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электроды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являются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критически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важным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элементом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производства.</a:t>
            </a:r>
            <a:endParaRPr sz="1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30 сентября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Коллегии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22.03.2022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47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1338" y="1745287"/>
            <a:ext cx="687959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РАССРОЧКА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 ОТСРОЧКА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УПЛАТЫ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ПОШЛИН</a:t>
            </a:r>
            <a:endParaRPr sz="2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1338" y="7084182"/>
            <a:ext cx="1144079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ОТСРОЧКА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ПРИОСТАНОВЛЕНИЕ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УПЛАТЫ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АНТИДЕМПИНГОВЫХ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ПОШЛИН</a:t>
            </a:r>
            <a:endParaRPr sz="23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15451455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20" dirty="0"/>
              <a:t> </a:t>
            </a:r>
            <a:r>
              <a:rPr spc="15" dirty="0"/>
              <a:t>финансовой</a:t>
            </a:r>
            <a:r>
              <a:rPr spc="-5" dirty="0"/>
              <a:t> </a:t>
            </a:r>
            <a:r>
              <a:rPr spc="15" dirty="0"/>
              <a:t>поддержки</a:t>
            </a:r>
            <a:r>
              <a:rPr dirty="0"/>
              <a:t> </a:t>
            </a:r>
            <a:r>
              <a:rPr spc="10" dirty="0"/>
              <a:t>(сокращение</a:t>
            </a:r>
            <a:r>
              <a:rPr spc="5" dirty="0"/>
              <a:t> </a:t>
            </a:r>
            <a:r>
              <a:rPr spc="15" dirty="0"/>
              <a:t>расходов импортеров)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184678"/>
            <a:ext cx="18242915" cy="45034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630555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«Возмещение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недополученных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доходов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кредитам,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выданным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приобретение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приоритетной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для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импорта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продукции»</a:t>
            </a:r>
            <a:endParaRPr sz="2650">
              <a:latin typeface="Microsoft Sans Serif"/>
              <a:cs typeface="Microsoft Sans Serif"/>
            </a:endParaRPr>
          </a:p>
          <a:p>
            <a:pPr marL="389255" marR="573405">
              <a:lnSpc>
                <a:spcPts val="2450"/>
              </a:lnSpc>
              <a:spcBef>
                <a:spcPts val="254"/>
              </a:spcBef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настоящее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реализуется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программа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льготного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кредитования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критического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импорта.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Ставка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заемщика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5,25%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Субсидии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предоставляются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кредитным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организациям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компенсацию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недополученных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доходов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льготным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кредитам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финансирование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контрактов,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ts val="2280"/>
              </a:lnSpc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предусматривающих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(продукции),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заключенных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после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1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марта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2022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г.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иностранной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валюте.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обязательств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контракту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должна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быть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от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3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млн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рублей,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но не более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10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млрд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руб.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установлены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правила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случай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превышения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суммы.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4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закупки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сырья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endParaRPr sz="1950">
              <a:latin typeface="Microsoft Sans Serif"/>
              <a:cs typeface="Microsoft Sans Serif"/>
            </a:endParaRPr>
          </a:p>
          <a:p>
            <a:pPr marL="389255" marR="509905">
              <a:lnSpc>
                <a:spcPct val="101499"/>
              </a:lnSpc>
            </a:pP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комплектующих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льготная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ставка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будет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действовать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1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год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3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года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такая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ставка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будет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применяться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оборудования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производства,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закупаемых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реализации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инвестиционного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проекта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финансирования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импортного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контракта,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которому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изготовления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поставка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продукции,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являющейся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оборудованием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(или)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средством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превышает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более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срока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кредитного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соглашения.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перечень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включены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более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1,5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тыс.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товарных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позиций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них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более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50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позиций</a:t>
            </a:r>
            <a:r>
              <a:rPr sz="1950" b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оборудование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станки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легкой,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пищевой,</a:t>
            </a:r>
            <a:endParaRPr sz="1950">
              <a:latin typeface="Microsoft Sans Serif"/>
              <a:cs typeface="Microsoft Sans Serif"/>
            </a:endParaRPr>
          </a:p>
          <a:p>
            <a:pPr marL="389255" marR="214629">
              <a:lnSpc>
                <a:spcPct val="101499"/>
              </a:lnSpc>
            </a:pP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химической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промышленности,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металлообработки,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машиностроения,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др.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программе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участвует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38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банков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(АЛЬФА-БАНК,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Банк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ВТБ, Промсвязьбанк,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Россельхозбанк,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Банк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«ФК Открытие»,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Банк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ГПБ,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Сбербанк,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МКБ,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РОСБАНК,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Юникредит,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СМП-Банк,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Банк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ЗЕНИТ,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АКБ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«Металлинвестбанк»,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СОВКОМБАНК,</a:t>
            </a:r>
            <a:r>
              <a:rPr sz="1950" i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УРАЛСИБ,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СДМ-Банк,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АК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БАРС, др.).</a:t>
            </a:r>
            <a:endParaRPr sz="1950">
              <a:latin typeface="Arial"/>
              <a:cs typeface="Arial"/>
            </a:endParaRPr>
          </a:p>
          <a:p>
            <a:pPr marL="389255">
              <a:lnSpc>
                <a:spcPct val="100000"/>
              </a:lnSpc>
              <a:spcBef>
                <a:spcPts val="30"/>
              </a:spcBef>
              <a:tabLst>
                <a:tab pos="10525760" algn="l"/>
              </a:tabLst>
            </a:pP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Прием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заявок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–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31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октября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г.;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30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ноября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(по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инвестпроектам).	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18.05.2022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895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4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330" y="7261947"/>
            <a:ext cx="18397855" cy="23418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9255" indent="-377190">
              <a:lnSpc>
                <a:spcPct val="100000"/>
              </a:lnSpc>
              <a:spcBef>
                <a:spcPts val="90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«Наделение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Группы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РЭЦ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полномочиями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поддержке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импорта»</a:t>
            </a:r>
            <a:endParaRPr sz="26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0400"/>
              </a:lnSpc>
              <a:spcBef>
                <a:spcPts val="10"/>
              </a:spcBef>
            </a:pP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группы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РЭЦ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организация,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определенная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Правительством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РФ,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наделены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полномочиями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поддержке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критического </a:t>
            </a:r>
            <a:r>
              <a:rPr sz="2300" spc="-60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импорта</a:t>
            </a:r>
            <a:r>
              <a:rPr sz="1950" b="1" spc="-10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включая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страхование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и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гарантийную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поддержку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импортных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кредитов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Страхование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импортных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кредитов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позволит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решить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проблему</a:t>
            </a:r>
            <a:endParaRPr sz="1950">
              <a:latin typeface="Microsoft Sans Serif"/>
              <a:cs typeface="Microsoft Sans Serif"/>
            </a:endParaRPr>
          </a:p>
          <a:p>
            <a:pPr marL="389255" marR="143510">
              <a:lnSpc>
                <a:spcPct val="101499"/>
              </a:lnSpc>
              <a:spcBef>
                <a:spcPts val="5"/>
              </a:spcBef>
            </a:pP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отказов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российских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банков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кредитах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производителям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предоплату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поставок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импортных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комплектующих,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сырья,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материалов,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критически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важных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экспортной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Комплекс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поддержке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импортных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кредитов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начнет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действовать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после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АО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«ЭКСАР»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уполномоченной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Правительством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5E5E5E"/>
                </a:solidFill>
                <a:latin typeface="Microsoft Sans Serif"/>
                <a:cs typeface="Microsoft Sans Serif"/>
              </a:rPr>
              <a:t>РФ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государственных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гарантий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целях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покрытия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их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страховых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рисков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Запуск</a:t>
            </a:r>
            <a:r>
              <a:rPr sz="1950" b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программы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страхования</a:t>
            </a:r>
            <a:r>
              <a:rPr sz="1950" b="1" spc="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АО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«ЭКСАР»</a:t>
            </a:r>
            <a:r>
              <a:rPr sz="195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планируется</a:t>
            </a:r>
            <a:r>
              <a:rPr sz="1950" b="1" spc="6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в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октябре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23.04.2022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750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338" y="1695026"/>
            <a:ext cx="5276215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5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ЛЬГОТНЫЕ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КРЕДИТЫ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 ИМПОРТ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1338" y="6826598"/>
            <a:ext cx="6388100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238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5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СТРАХОВАНИЕ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ИМПОРТНЫХ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КРЕДИТОВ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15451455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20" dirty="0"/>
              <a:t> </a:t>
            </a:r>
            <a:r>
              <a:rPr spc="15" dirty="0"/>
              <a:t>финансовой</a:t>
            </a:r>
            <a:r>
              <a:rPr spc="-5" dirty="0"/>
              <a:t> </a:t>
            </a:r>
            <a:r>
              <a:rPr spc="15" dirty="0"/>
              <a:t>поддержки</a:t>
            </a:r>
            <a:r>
              <a:rPr dirty="0"/>
              <a:t> </a:t>
            </a:r>
            <a:r>
              <a:rPr spc="10" dirty="0"/>
              <a:t>(сокращение</a:t>
            </a:r>
            <a:r>
              <a:rPr spc="5" dirty="0"/>
              <a:t> </a:t>
            </a:r>
            <a:r>
              <a:rPr spc="15" dirty="0"/>
              <a:t>расходов импортеров)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378431"/>
            <a:ext cx="18411825" cy="455358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861694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«Увеличение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лимита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беспошлинного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ввоза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0" dirty="0">
                <a:solidFill>
                  <a:srgbClr val="006FC0"/>
                </a:solidFill>
                <a:latin typeface="Microsoft Sans Serif"/>
                <a:cs typeface="Microsoft Sans Serif"/>
              </a:rPr>
              <a:t>рамках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электронной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торговли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для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физических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лиц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до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1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тысячи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евро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до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1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октября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2022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года»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ts val="2670"/>
              </a:lnSpc>
            </a:pPr>
            <a:r>
              <a:rPr sz="230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Для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стимулирования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покупок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иностранных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маркетплейсах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200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евро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1000</a:t>
            </a:r>
            <a:r>
              <a:rPr sz="230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евро</a:t>
            </a:r>
            <a:r>
              <a:rPr sz="2300" b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увеличен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порог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беспошлинной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покупки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endParaRPr sz="1950">
              <a:latin typeface="Microsoft Sans Serif"/>
              <a:cs typeface="Microsoft Sans Serif"/>
            </a:endParaRPr>
          </a:p>
          <a:p>
            <a:pPr marL="389255" marR="5080">
              <a:lnSpc>
                <a:spcPct val="101499"/>
              </a:lnSpc>
              <a:spcBef>
                <a:spcPts val="10"/>
              </a:spcBef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зарубежных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интернет-магазинах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ранее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с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1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января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2020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г.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такой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порог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был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снижен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500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до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200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евро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).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Основные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категории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ввозимых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трансграничной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электронной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торговли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цифровая и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бытовая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техника,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товары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для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дома,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одежда и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обувь, продукты,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а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также автозапчасти </a:t>
            </a:r>
            <a:r>
              <a:rPr sz="1950" b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аксессуары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0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01 октября 2022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-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17.03.2022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39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389255" marR="79375">
              <a:lnSpc>
                <a:spcPct val="101499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провозе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автомобильным,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ж/д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водным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транспортом,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или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пешем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порядке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гражданам</a:t>
            </a:r>
            <a:r>
              <a:rPr sz="2300" spc="9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временно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разрешено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провозить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багаже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личного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пользования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(за исключением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этилового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спирта,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алкогольных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напитков,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пива,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неделимых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товаров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личного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пользования)</a:t>
            </a:r>
            <a:r>
              <a:rPr sz="1950" i="1" spc="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сумму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2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раза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больше </a:t>
            </a:r>
            <a:r>
              <a:rPr sz="1950" spc="530" dirty="0">
                <a:solidFill>
                  <a:srgbClr val="5E5E5E"/>
                </a:solidFill>
                <a:latin typeface="Microsoft Sans Serif"/>
                <a:cs typeface="Microsoft Sans Serif"/>
              </a:rPr>
              <a:t>–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1000 евро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(вместо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500 евро)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весом до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31 </a:t>
            </a:r>
            <a:r>
              <a:rPr sz="1950" b="1" spc="-5" dirty="0">
                <a:solidFill>
                  <a:srgbClr val="5E5E5E"/>
                </a:solidFill>
                <a:latin typeface="Arial"/>
                <a:cs typeface="Arial"/>
              </a:rPr>
              <a:t>к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г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(вместо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25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кг)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Среди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категорий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ввозимых гражданами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сопровождаемом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багаже,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преобладают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одежда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обувь,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товары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дома,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цифровая 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бытовая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техника,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украшения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аксессуары,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а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также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продукты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01 октября 2022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-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17.03.2022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59.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5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338" y="1745287"/>
            <a:ext cx="1072451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БЕСПОШЛИННЫЙ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ВВОЗ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ГРАЖДАНАМИ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ПОТРЕБИТЕЛЬСКИХ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ТОВАРОВ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4330" y="646965"/>
            <a:ext cx="15451455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5" dirty="0"/>
              <a:t>Меры</a:t>
            </a:r>
            <a:r>
              <a:rPr spc="20" dirty="0"/>
              <a:t> </a:t>
            </a:r>
            <a:r>
              <a:rPr spc="15" dirty="0"/>
              <a:t>финансовой</a:t>
            </a:r>
            <a:r>
              <a:rPr spc="-5" dirty="0"/>
              <a:t> </a:t>
            </a:r>
            <a:r>
              <a:rPr spc="15" dirty="0"/>
              <a:t>поддержки</a:t>
            </a:r>
            <a:r>
              <a:rPr dirty="0"/>
              <a:t> </a:t>
            </a:r>
            <a:r>
              <a:rPr spc="10" dirty="0"/>
              <a:t>(сокращение</a:t>
            </a:r>
            <a:r>
              <a:rPr spc="5" dirty="0"/>
              <a:t> </a:t>
            </a:r>
            <a:r>
              <a:rPr spc="15" dirty="0"/>
              <a:t>расходов импортеров)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263042"/>
            <a:ext cx="17865090" cy="234188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5275" marR="5080" indent="-28321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295910" algn="l"/>
                <a:tab pos="13557250" algn="l"/>
              </a:tabLst>
            </a:pP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«Отмена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ответственности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для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параллельного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номенклатуре	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соответствии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порядком,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определяемым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Правительством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Федерации»</a:t>
            </a:r>
            <a:r>
              <a:rPr sz="2650" spc="6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7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г.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внешнеторговый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оборот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поступают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ts val="2285"/>
              </a:lnSpc>
            </a:pP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«параллельного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импорта».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применяются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требования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наличии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согласия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правообладателя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endParaRPr sz="1950">
              <a:latin typeface="Microsoft Sans Serif"/>
              <a:cs typeface="Microsoft Sans Serif"/>
            </a:endParaRPr>
          </a:p>
          <a:p>
            <a:pPr marL="295275" marR="955675">
              <a:lnSpc>
                <a:spcPct val="101499"/>
              </a:lnSpc>
            </a:pP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территорию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выпуск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оборот.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действующей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редакции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количество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групп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52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брендов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5E5E5E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1,3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тыс.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гарантии </a:t>
            </a:r>
            <a:r>
              <a:rPr sz="1950" b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непривлечения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ответственности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таких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принят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соответствующий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Федеральный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31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2022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 (принято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решение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продлении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г.).</a:t>
            </a:r>
            <a:endParaRPr sz="195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  <a:tabLst>
                <a:tab pos="1934845" algn="l"/>
              </a:tabLst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	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28.06.2022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213-ФЗ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Приказ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Минпромторга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России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21.07.2022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3042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6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330" y="5178450"/>
            <a:ext cx="17980660" cy="455358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9255" marR="1619885" indent="-37719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38989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«Установление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постоянной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основе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особенностей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подтверждения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происхождения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копиями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сертификатов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происхождения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(непреференциальных)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или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иными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документами»</a:t>
            </a:r>
            <a:endParaRPr sz="2650">
              <a:latin typeface="Microsoft Sans Serif"/>
              <a:cs typeface="Microsoft Sans Serif"/>
            </a:endParaRPr>
          </a:p>
          <a:p>
            <a:pPr marL="389255">
              <a:lnSpc>
                <a:spcPts val="2670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марте-июне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г.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i="1" dirty="0">
                <a:solidFill>
                  <a:srgbClr val="0066CC"/>
                </a:solidFill>
                <a:latin typeface="Arial"/>
                <a:cs typeface="Arial"/>
              </a:rPr>
              <a:t>(временно</a:t>
            </a:r>
            <a:r>
              <a:rPr sz="2300" i="1" spc="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i="1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2300" i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i="1" spc="-5" dirty="0">
                <a:solidFill>
                  <a:srgbClr val="0066CC"/>
                </a:solidFill>
                <a:latin typeface="Arial"/>
                <a:cs typeface="Arial"/>
              </a:rPr>
              <a:t>конца</a:t>
            </a:r>
            <a:r>
              <a:rPr sz="2300" i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i="1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2300" i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i="1" spc="-5" dirty="0">
                <a:solidFill>
                  <a:srgbClr val="0066CC"/>
                </a:solidFill>
                <a:latin typeface="Arial"/>
                <a:cs typeface="Arial"/>
              </a:rPr>
              <a:t>г.)</a:t>
            </a:r>
            <a:r>
              <a:rPr sz="2300" i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упрощен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порядок</a:t>
            </a:r>
            <a:r>
              <a:rPr sz="230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подтверждения</a:t>
            </a:r>
            <a:r>
              <a:rPr sz="2300" b="1" spc="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страны</a:t>
            </a:r>
            <a:r>
              <a:rPr sz="2300" b="1" spc="5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происхождения</a:t>
            </a:r>
            <a:r>
              <a:rPr sz="2300" b="1" spc="7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импортируемых</a:t>
            </a:r>
            <a:endParaRPr sz="1950">
              <a:latin typeface="Microsoft Sans Serif"/>
              <a:cs typeface="Microsoft Sans Serif"/>
            </a:endParaRPr>
          </a:p>
          <a:p>
            <a:pPr marL="389255" marR="168275">
              <a:lnSpc>
                <a:spcPct val="101499"/>
              </a:lnSpc>
              <a:spcBef>
                <a:spcPts val="10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целей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тарифных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преференций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(пониженные ставки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таможенных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пошлин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для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развивающихся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наименее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развитых </a:t>
            </a:r>
            <a:r>
              <a:rPr sz="1950" i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стран,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а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также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рамках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соглашений о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свободной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торговле)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позволяет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участникам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5E5E5E"/>
                </a:solidFill>
                <a:latin typeface="Microsoft Sans Serif"/>
                <a:cs typeface="Microsoft Sans Serif"/>
              </a:rPr>
              <a:t>ВЭД,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возможности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получить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оригинал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сертификата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происхождении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декларировании,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представлять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копии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сертификатов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происхождении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(с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обязательством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представления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оригинала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не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позднее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чем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через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6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мес.)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>
              <a:lnSpc>
                <a:spcPct val="100000"/>
              </a:lnSpc>
              <a:spcBef>
                <a:spcPts val="30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31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решения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17.03.2022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33,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19.05.2022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85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100">
              <a:latin typeface="Microsoft Sans Serif"/>
              <a:cs typeface="Microsoft Sans Serif"/>
            </a:endParaRPr>
          </a:p>
          <a:p>
            <a:pPr marL="389255" algn="just">
              <a:lnSpc>
                <a:spcPct val="100000"/>
              </a:lnSpc>
            </a:pP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апреля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г.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на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постоянной</a:t>
            </a:r>
            <a:r>
              <a:rPr sz="2300" b="1" spc="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основе</a:t>
            </a:r>
            <a:r>
              <a:rPr sz="230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возможно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применение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копий</a:t>
            </a:r>
            <a:r>
              <a:rPr sz="230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сертификатов</a:t>
            </a:r>
            <a:r>
              <a:rPr sz="230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случае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антидемпинговых,</a:t>
            </a:r>
            <a:endParaRPr sz="1950">
              <a:latin typeface="Microsoft Sans Serif"/>
              <a:cs typeface="Microsoft Sans Serif"/>
            </a:endParaRPr>
          </a:p>
          <a:p>
            <a:pPr marL="389255" marR="5080" algn="just">
              <a:lnSpc>
                <a:spcPct val="101499"/>
              </a:lnSpc>
              <a:spcBef>
                <a:spcPts val="10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специальных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защитных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компенсационных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пошлин.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Помимо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этого,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 года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увеличен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до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1500 евро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(со 150 евро)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минимальный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стоимостной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порог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(за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партию товара),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котором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случаях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применения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данных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 защиты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внутреннего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рынка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участники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ВЭД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представить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декларацию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происхождении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вместо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сертификата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389255" algn="just">
              <a:lnSpc>
                <a:spcPct val="100000"/>
              </a:lnSpc>
              <a:spcBef>
                <a:spcPts val="35"/>
              </a:spcBef>
            </a:pP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05.04.2022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47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338" y="1745287"/>
            <a:ext cx="677164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ЛЕГАЛИЗАЦИЯ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ПАРАЛЛЕЛЬНОГО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ИМПОРТА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1338" y="4754619"/>
            <a:ext cx="1038034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04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0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КОПИИ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ВМЕСТО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ОРИГИНАЛОВ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(при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подтверждении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происхождения)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263042"/>
            <a:ext cx="18156555" cy="395033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95275" marR="65405" indent="-283210">
              <a:lnSpc>
                <a:spcPct val="100899"/>
              </a:lnSpc>
              <a:spcBef>
                <a:spcPts val="60"/>
              </a:spcBef>
              <a:buFont typeface="Wingdings"/>
              <a:buChar char=""/>
              <a:tabLst>
                <a:tab pos="29591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«Установление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особенностей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оценки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ввоза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выпускаемой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обращение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территории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(в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том</a:t>
            </a:r>
            <a:r>
              <a:rPr sz="265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числе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зависимости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от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страны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происхождения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5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такой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продукции)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обязательным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требованиям»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Расширен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перечень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лиц,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ввозить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комплектующие,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сырье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материалы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производства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территории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запасные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ремонта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обслуживания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ранее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выпущенной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8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без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представления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таможенным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органам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сведений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сертификатах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декларациях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соответствии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Разрешено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не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представлять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таможенным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органам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сведения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подтверждающие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возможность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использования серийных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сертификатов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деклараций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продукцию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целей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подтверждения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соблюдения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мер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технического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регулирования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территорию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Федерации.</a:t>
            </a:r>
            <a:endParaRPr sz="1950">
              <a:latin typeface="Microsoft Sans Serif"/>
              <a:cs typeface="Microsoft Sans Serif"/>
            </a:endParaRPr>
          </a:p>
          <a:p>
            <a:pPr marL="295275" marR="5080">
              <a:lnSpc>
                <a:spcPct val="101499"/>
              </a:lnSpc>
            </a:pP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21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марта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сентября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г.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продукция,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подлежащая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сертификации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или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декларированию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основании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доказательств,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полученных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участием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аккредитованной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испытательной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лаборатории,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может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ввозиться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оформлении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заявителем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декларации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на</a:t>
            </a:r>
            <a:endParaRPr sz="1950">
              <a:latin typeface="Arial"/>
              <a:cs typeface="Arial"/>
            </a:endParaRPr>
          </a:p>
          <a:p>
            <a:pPr marL="295275" marR="473709">
              <a:lnSpc>
                <a:spcPct val="101499"/>
              </a:lnSpc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основании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собственных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доказательств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8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имеющихся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наличии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(иностранных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протоколов,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сертификатов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др.).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Оформление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таких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деклараций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электронном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сайте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Росаккредитации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осуществляется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за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10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минут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01 сентября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2022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г.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05.04.2022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47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7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330" y="7088549"/>
            <a:ext cx="17726660" cy="17386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5275" marR="104139" indent="-283210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295910" algn="l"/>
              </a:tabLst>
            </a:pP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«Перенос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контроля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ввозимых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Россию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пестицидов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агрохимикатов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65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места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завершения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таможенного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оформления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на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территории</a:t>
            </a:r>
            <a:r>
              <a:rPr sz="265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Федерации»</a:t>
            </a:r>
            <a:r>
              <a:rPr sz="2650" spc="-16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18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апреля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г.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разрешен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5E5E5E"/>
                </a:solidFill>
                <a:latin typeface="Microsoft Sans Serif"/>
                <a:cs typeface="Microsoft Sans Serif"/>
              </a:rPr>
              <a:t>РФ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пестицидов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агрохимикатов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через</a:t>
            </a:r>
            <a:endParaRPr sz="1950">
              <a:latin typeface="Arial"/>
              <a:cs typeface="Arial"/>
            </a:endParaRPr>
          </a:p>
          <a:p>
            <a:pPr marL="295275">
              <a:lnSpc>
                <a:spcPts val="2285"/>
              </a:lnSpc>
            </a:pP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любые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пункты</a:t>
            </a:r>
            <a:r>
              <a:rPr sz="1950" b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пропуска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через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госграницу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РФ.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осуществление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государственного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контроля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(надзора)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области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безопасного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endParaRPr sz="1950">
              <a:latin typeface="Microsoft Sans Serif"/>
              <a:cs typeface="Microsoft Sans Serif"/>
            </a:endParaRPr>
          </a:p>
          <a:p>
            <a:pPr marL="295275" marR="2169795">
              <a:lnSpc>
                <a:spcPts val="2380"/>
              </a:lnSpc>
              <a:spcBef>
                <a:spcPts val="80"/>
              </a:spcBef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пестицидами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агрохимикатами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разрешено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на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складах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временного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хранения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(СВХ)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или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иных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местах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временного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хранения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декабря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2022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0066CC"/>
                </a:solidFill>
                <a:latin typeface="Microsoft Sans Serif"/>
                <a:cs typeface="Microsoft Sans Serif"/>
              </a:rPr>
              <a:t>Указ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Президента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5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18.04.2022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210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394" y="1745287"/>
            <a:ext cx="11479530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ДЕКЛАРАЦИИ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ВМЕСТО</a:t>
            </a:r>
            <a:r>
              <a:rPr sz="2300" b="1" spc="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СЕРТИФИКАТОВ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(при</a:t>
            </a:r>
            <a:r>
              <a:rPr sz="23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подтверждении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соответствия)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00394" y="6506189"/>
            <a:ext cx="9911715" cy="432434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75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50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БЕСПРЕПЯТСТВЕННЫЙ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ВВОЗ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ПЕСТИЦИДОВ</a:t>
            </a:r>
            <a:r>
              <a:rPr sz="23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АГРОХИМИКАТОВ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285449"/>
            <a:ext cx="18385155" cy="80721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5275" marR="793750" indent="-283210" algn="just">
              <a:lnSpc>
                <a:spcPts val="3170"/>
              </a:lnSpc>
              <a:spcBef>
                <a:spcPts val="204"/>
              </a:spcBef>
              <a:buFont typeface="Wingdings"/>
              <a:buChar char=""/>
              <a:tabLst>
                <a:tab pos="295910" algn="l"/>
              </a:tabLst>
            </a:pP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«Установление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приоритета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при </a:t>
            </a:r>
            <a:r>
              <a:rPr sz="265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таможенном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оформлении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товаров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народного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потребления,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включая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продукты </a:t>
            </a:r>
            <a:r>
              <a:rPr sz="2650" spc="-69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питания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медикаменты,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оборудование,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комплектующие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запасные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части на </a:t>
            </a:r>
            <a:r>
              <a:rPr sz="2650" spc="-25" dirty="0">
                <a:solidFill>
                  <a:srgbClr val="006FC0"/>
                </a:solidFill>
                <a:latin typeface="Microsoft Sans Serif"/>
                <a:cs typeface="Microsoft Sans Serif"/>
              </a:rPr>
              <a:t>российских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железных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дорогах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 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пунктах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пропуска</a:t>
            </a:r>
            <a:r>
              <a:rPr sz="265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650" spc="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портах»</a:t>
            </a:r>
            <a:endParaRPr sz="2650">
              <a:latin typeface="Microsoft Sans Serif"/>
              <a:cs typeface="Microsoft Sans Serif"/>
            </a:endParaRPr>
          </a:p>
          <a:p>
            <a:pPr marL="295275" algn="just">
              <a:lnSpc>
                <a:spcPts val="2665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отношении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списка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товаров,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подвергающихся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быстрой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порче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операции</a:t>
            </a:r>
            <a:endParaRPr sz="1950">
              <a:latin typeface="Microsoft Sans Serif"/>
              <a:cs typeface="Microsoft Sans Serif"/>
            </a:endParaRPr>
          </a:p>
          <a:p>
            <a:pPr marL="295275" marR="198120" algn="just">
              <a:lnSpc>
                <a:spcPct val="101499"/>
              </a:lnSpc>
              <a:spcBef>
                <a:spcPts val="10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совершаются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первоочередном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порядке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Сейчас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73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группы товаров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 числе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которых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только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продовольственные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товары,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но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необходимые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фармацевтической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отрасли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реагенты,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биоматериалы,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сельскохозяйственные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сырье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фармацевтики).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Первоочередной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порядок</a:t>
            </a:r>
            <a:endParaRPr sz="1950">
              <a:latin typeface="Microsoft Sans Serif"/>
              <a:cs typeface="Microsoft Sans Serif"/>
            </a:endParaRPr>
          </a:p>
          <a:p>
            <a:pPr marL="295275" marR="69850">
              <a:lnSpc>
                <a:spcPct val="101499"/>
              </a:lnSpc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обеспечивается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таможенными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органами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совершения</a:t>
            </a:r>
            <a:r>
              <a:rPr sz="1950" spc="8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таможенных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операций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связанных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документальным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фактическим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контролем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прибытии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указанных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</a:t>
            </a:r>
            <a:r>
              <a:rPr sz="1950" spc="7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таможенных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операций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транспортном,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санитарно-карантинном,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карантинном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фитосанитарном,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ветеринарном </a:t>
            </a:r>
            <a:r>
              <a:rPr sz="1950" b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других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видах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контроля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операций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связи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завершением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таможенного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транзита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а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также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регистрации</a:t>
            </a:r>
            <a:r>
              <a:rPr sz="1950" b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деклараций</a:t>
            </a:r>
            <a:r>
              <a:rPr sz="1950" b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сокращенного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изложения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результатов</a:t>
            </a:r>
            <a:r>
              <a:rPr sz="1950" b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таможенного досмотра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др.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0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ППРФ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16.03.2022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378,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ППРФ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26.04.2022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758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295275" marR="67310" algn="just">
              <a:lnSpc>
                <a:spcPct val="101600"/>
              </a:lnSpc>
            </a:pP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Росморречфлот поручил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администрациям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морских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портов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довести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указание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обеспечении приоритетного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движения,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оформления прихода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обработки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судов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морских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портах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судов,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перевозящих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данные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категории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товаров,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капитанов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морских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портов.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-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исьмо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Росморречфлота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18.03.2022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0066CC"/>
                </a:solidFill>
                <a:latin typeface="Microsoft Sans Serif"/>
                <a:cs typeface="Microsoft Sans Serif"/>
              </a:rPr>
              <a:t>АЛ-27/3063.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295275" marR="5080">
              <a:lnSpc>
                <a:spcPct val="101499"/>
              </a:lnSpc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31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марта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2022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г.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сокращен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перечень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случаев,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когда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результаты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наблюдения</a:t>
            </a:r>
            <a:r>
              <a:rPr sz="2300" spc="10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(дополнительной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формы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визуального 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контроля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за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товарами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транспортными</a:t>
            </a:r>
            <a:r>
              <a:rPr sz="1950" i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средствами,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осуществляемого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таможенными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органами)</a:t>
            </a:r>
            <a:r>
              <a:rPr sz="1950" i="1" spc="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оформляются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5" dirty="0">
                <a:solidFill>
                  <a:srgbClr val="5E5E5E"/>
                </a:solidFill>
                <a:latin typeface="Microsoft Sans Serif"/>
                <a:cs typeface="Microsoft Sans Serif"/>
              </a:rPr>
              <a:t>актом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наблюдения.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Из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указанного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перечня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исключен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случай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наблюдения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контроля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осуществления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иных</a:t>
            </a:r>
            <a:endParaRPr sz="1950">
              <a:latin typeface="Microsoft Sans Serif"/>
              <a:cs typeface="Microsoft Sans Serif"/>
            </a:endParaRPr>
          </a:p>
          <a:p>
            <a:pPr marL="295275" marR="889000">
              <a:lnSpc>
                <a:spcPct val="101499"/>
              </a:lnSpc>
              <a:tabLst>
                <a:tab pos="3145155" algn="l"/>
              </a:tabLst>
            </a:pP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функций,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возложенных	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органы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Федеральными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законами,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актами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Президента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Федерации,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Правительства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Федерации.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бессрочно.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приказ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0066CC"/>
                </a:solidFill>
                <a:latin typeface="Microsoft Sans Serif"/>
                <a:cs typeface="Microsoft Sans Serif"/>
              </a:rPr>
              <a:t>ФТС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24.03.2022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195.</a:t>
            </a:r>
            <a:endParaRPr sz="19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Microsoft Sans Serif"/>
              <a:cs typeface="Microsoft Sans Serif"/>
            </a:endParaRPr>
          </a:p>
          <a:p>
            <a:pPr marL="295275" marR="2014855">
              <a:lnSpc>
                <a:spcPct val="101600"/>
              </a:lnSpc>
            </a:pP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Аналогичная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работа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ведется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площадке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ЕЭК.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Пока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«евразийский»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список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вошли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только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5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групп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товаров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необходимых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сельхозпроизводства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фармацевтики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(жмыхи,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декстрины,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реагенты,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эмульгаторы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др.)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15.07.2022.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8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338" y="1745287"/>
            <a:ext cx="1073975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ПРИОРИТЕТНОЕ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ТАМОЖЕННОЕ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ОФОРМЛЕНИЕ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ОТДЕЛЬНЫХ</a:t>
            </a:r>
            <a:r>
              <a:rPr sz="2300" b="1" spc="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ТОВАРОВ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0" y="2188238"/>
            <a:ext cx="18412460" cy="8625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90"/>
              </a:spcBef>
              <a:buFont typeface="Wingdings"/>
              <a:buChar char=""/>
              <a:tabLst>
                <a:tab pos="295910" algn="l"/>
              </a:tabLst>
            </a:pP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«Временное</a:t>
            </a:r>
            <a:r>
              <a:rPr sz="265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упрощение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процедур</a:t>
            </a:r>
            <a:r>
              <a:rPr sz="265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таможенного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оформления</a:t>
            </a:r>
            <a:r>
              <a:rPr sz="265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импортируемой</a:t>
            </a:r>
            <a:r>
              <a:rPr sz="265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65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продукции»</a:t>
            </a:r>
            <a:endParaRPr sz="2650">
              <a:latin typeface="Microsoft Sans Serif"/>
              <a:cs typeface="Microsoft Sans Serif"/>
            </a:endParaRPr>
          </a:p>
          <a:p>
            <a:pPr marL="295275" marR="885190">
              <a:lnSpc>
                <a:spcPts val="2450"/>
              </a:lnSpc>
              <a:spcBef>
                <a:spcPts val="365"/>
              </a:spcBef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spc="5" dirty="0">
                <a:solidFill>
                  <a:srgbClr val="0066CC"/>
                </a:solidFill>
                <a:latin typeface="Arial"/>
                <a:cs typeface="Arial"/>
              </a:rPr>
              <a:t>15%</a:t>
            </a:r>
            <a:r>
              <a:rPr sz="23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сокращен</a:t>
            </a:r>
            <a:r>
              <a:rPr sz="230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230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выдачи</a:t>
            </a:r>
            <a:r>
              <a:rPr sz="230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таможенными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органами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классификационных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решений</a:t>
            </a:r>
            <a:r>
              <a:rPr sz="2300" spc="8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случае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обращения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через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личный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кабинет </a:t>
            </a:r>
            <a:r>
              <a:rPr sz="1950" spc="-50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участника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ВЭД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(было</a:t>
            </a:r>
            <a:r>
              <a:rPr sz="1950" i="1" spc="-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90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календарных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дней,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стало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55 рабочих дней)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 бессрочно.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ts val="2665"/>
              </a:lnSpc>
            </a:pP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Увеличен</a:t>
            </a:r>
            <a:r>
              <a:rPr sz="2300" spc="7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предельный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срок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ввоза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2-х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лет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уплаты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пошлин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отдельным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категориям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товаров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(контейнеры,</a:t>
            </a:r>
            <a:endParaRPr sz="1950">
              <a:latin typeface="Arial"/>
              <a:cs typeface="Arial"/>
            </a:endParaRPr>
          </a:p>
          <a:p>
            <a:pPr marL="295275" marR="115570">
              <a:lnSpc>
                <a:spcPct val="101499"/>
              </a:lnSpc>
              <a:spcBef>
                <a:spcPts val="5"/>
              </a:spcBef>
            </a:pP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многооборотная</a:t>
            </a:r>
            <a:r>
              <a:rPr sz="1950" i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тара,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товары</a:t>
            </a:r>
            <a:r>
              <a:rPr sz="1950" i="1" spc="-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культуры,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науки,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кинематографии,</a:t>
            </a:r>
            <a:r>
              <a:rPr sz="1950" i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спорта,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медицины,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выставок,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ярмарок,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рекламные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образцы,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спасательное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медицинское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оборудование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иные)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 до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28 апреля</a:t>
            </a:r>
            <a:r>
              <a:rPr sz="195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2024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Совета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ЕЭК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15.04.2022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73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5"/>
              </a:spcBef>
            </a:pP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Импортеры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получили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право</a:t>
            </a:r>
            <a:r>
              <a:rPr sz="230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на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ввоз</a:t>
            </a:r>
            <a:r>
              <a:rPr sz="230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многокомпонентного</a:t>
            </a:r>
            <a:r>
              <a:rPr sz="2300" b="1" spc="8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оборудования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.</a:t>
            </a:r>
            <a:r>
              <a:rPr sz="2300" spc="9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Это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означает,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что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оборудование,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которое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поставляется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endParaRPr sz="1950">
              <a:latin typeface="Microsoft Sans Serif"/>
              <a:cs typeface="Microsoft Sans Serif"/>
            </a:endParaRPr>
          </a:p>
          <a:p>
            <a:pPr marL="295275" marR="655955">
              <a:lnSpc>
                <a:spcPct val="101499"/>
              </a:lnSpc>
              <a:spcBef>
                <a:spcPts val="10"/>
              </a:spcBef>
            </a:pP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разобранном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(несобранном)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частями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течение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длительного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периода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времени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(многокомпонентное)</a:t>
            </a:r>
            <a:r>
              <a:rPr sz="1950" spc="8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(например,</a:t>
            </a:r>
            <a:r>
              <a:rPr sz="1950" i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конвейерная</a:t>
            </a:r>
            <a:r>
              <a:rPr sz="1950" i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линия)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может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ввозиться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нескольких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внешнеэкономических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сделок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нескольким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контрактам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нескольких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отправителей</a:t>
            </a:r>
            <a:r>
              <a:rPr sz="1950" spc="9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(из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Германии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одна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часть,</a:t>
            </a:r>
            <a:r>
              <a:rPr sz="1950" i="1" spc="-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из </a:t>
            </a:r>
            <a:r>
              <a:rPr sz="1950" i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Китая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другая,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из Турции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третья)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01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января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2029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года.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1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</a:pP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Допускается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таможенное</a:t>
            </a:r>
            <a:r>
              <a:rPr sz="2300" b="1" spc="6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декларирование</a:t>
            </a:r>
            <a:r>
              <a:rPr sz="2300" b="1" spc="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с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указанием</a:t>
            </a:r>
            <a:r>
              <a:rPr sz="2300" b="1" spc="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одной</a:t>
            </a:r>
            <a:r>
              <a:rPr sz="23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6CC"/>
                </a:solidFill>
                <a:latin typeface="Arial"/>
                <a:cs typeface="Arial"/>
              </a:rPr>
              <a:t>товарной</a:t>
            </a:r>
            <a:r>
              <a:rPr sz="2300" b="1" spc="5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6CC"/>
                </a:solidFill>
                <a:latin typeface="Arial"/>
                <a:cs typeface="Arial"/>
              </a:rPr>
              <a:t>позиции</a:t>
            </a:r>
            <a:r>
              <a:rPr sz="2300" b="1" spc="5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ТН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ВЭД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комплектующих,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поставляемых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endParaRPr sz="1950">
              <a:latin typeface="Microsoft Sans Serif"/>
              <a:cs typeface="Microsoft Sans Serif"/>
            </a:endParaRPr>
          </a:p>
          <a:p>
            <a:pPr marL="295275" marR="5080">
              <a:lnSpc>
                <a:spcPct val="101499"/>
              </a:lnSpc>
              <a:spcBef>
                <a:spcPts val="10"/>
              </a:spcBef>
            </a:pP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компонентом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комплектно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(или)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разобранном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без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внесения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изменений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ранее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выданное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решение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классификации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условии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его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выдачи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1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июля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2022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года.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45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такой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возможности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комплектующие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компонент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должны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ввозиться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одной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партией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предъявляться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таможенному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0"/>
              </a:spcBef>
            </a:pP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органу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 одновременно.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40"/>
              </a:spcBef>
            </a:pP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01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января</a:t>
            </a:r>
            <a:r>
              <a:rPr sz="195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 (принято</a:t>
            </a:r>
            <a:r>
              <a:rPr sz="1950" b="1" spc="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решение 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продлении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до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31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декабря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2023</a:t>
            </a:r>
            <a:r>
              <a:rPr sz="195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года).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2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</a:pP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Утвержден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перечень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категорий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товаров,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ввозимых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рамках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реализации</a:t>
            </a:r>
            <a:r>
              <a:rPr sz="2300" spc="7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инвестиционных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проектов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могут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быть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заявлены</a:t>
            </a:r>
            <a:endParaRPr sz="1950">
              <a:latin typeface="Microsoft Sans Serif"/>
              <a:cs typeface="Microsoft Sans Serif"/>
            </a:endParaRPr>
          </a:p>
          <a:p>
            <a:pPr marL="295275" marR="550545">
              <a:lnSpc>
                <a:spcPct val="101499"/>
              </a:lnSpc>
              <a:spcBef>
                <a:spcPts val="10"/>
              </a:spcBef>
            </a:pPr>
            <a:r>
              <a:rPr sz="1950" spc="-110" dirty="0">
                <a:solidFill>
                  <a:srgbClr val="5E5E5E"/>
                </a:solidFill>
                <a:latin typeface="Microsoft Sans Serif"/>
                <a:cs typeface="Microsoft Sans Serif"/>
              </a:rPr>
              <a:t>к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выпуску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до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подачи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декларации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на</a:t>
            </a:r>
            <a:r>
              <a:rPr sz="1950" spc="7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товары: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1)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технологическое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оборудование,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комплектующие</a:t>
            </a:r>
            <a:r>
              <a:rPr sz="1950" b="1" spc="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запасные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части</a:t>
            </a:r>
            <a:r>
              <a:rPr sz="1950" b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 нему,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сырье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 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материалы, </a:t>
            </a:r>
            <a:r>
              <a:rPr sz="1950" b="1" spc="-5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ввозимые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для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исключительного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использования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на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территории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Российской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Федерации,</a:t>
            </a:r>
            <a:r>
              <a:rPr sz="1950" b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ввозимые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реализации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инвестиционного </a:t>
            </a:r>
            <a:r>
              <a:rPr sz="1950" b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проекта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соответствующего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приоритетному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виду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деятельности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(сектору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20" dirty="0">
                <a:solidFill>
                  <a:srgbClr val="5E5E5E"/>
                </a:solidFill>
                <a:latin typeface="Microsoft Sans Serif"/>
                <a:cs typeface="Microsoft Sans Serif"/>
              </a:rPr>
              <a:t>экономики)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отношении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которых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предоставляется</a:t>
            </a:r>
            <a:endParaRPr sz="1950">
              <a:latin typeface="Microsoft Sans Serif"/>
              <a:cs typeface="Microsoft Sans Serif"/>
            </a:endParaRPr>
          </a:p>
          <a:p>
            <a:pPr marL="295275" marR="81915">
              <a:lnSpc>
                <a:spcPct val="101499"/>
              </a:lnSpc>
            </a:pP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тарифная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льгота;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2)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товары,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ввозимые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рамках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соглашений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о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защите</a:t>
            </a:r>
            <a:r>
              <a:rPr sz="1950" b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и поощрении</a:t>
            </a: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капиталовложений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которые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заключены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Федерацией </a:t>
            </a:r>
            <a:r>
              <a:rPr sz="1950" spc="-50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подписаны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ее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имени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уполномоченным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федеральным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органом</a:t>
            </a:r>
            <a:r>
              <a:rPr sz="1950" spc="4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исполнительной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власти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с</a:t>
            </a:r>
            <a:r>
              <a:rPr sz="1950" spc="2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Федеральным</a:t>
            </a:r>
            <a:r>
              <a:rPr sz="1950" spc="5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законом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«О</a:t>
            </a:r>
            <a:r>
              <a:rPr sz="1950" spc="6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защите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и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35"/>
              </a:spcBef>
            </a:pP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поощрении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капиталовложений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в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dirty="0">
                <a:solidFill>
                  <a:srgbClr val="5E5E5E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950" spc="3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5" dirty="0">
                <a:solidFill>
                  <a:srgbClr val="5E5E5E"/>
                </a:solidFill>
                <a:latin typeface="Microsoft Sans Serif"/>
                <a:cs typeface="Microsoft Sans Serif"/>
              </a:rPr>
              <a:t>Федерации».</a:t>
            </a:r>
            <a:r>
              <a:rPr sz="1950" spc="3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 –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-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74-ФЗ,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ПП</a:t>
            </a:r>
            <a:r>
              <a:rPr sz="195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70" dirty="0">
                <a:solidFill>
                  <a:srgbClr val="0066CC"/>
                </a:solidFill>
                <a:latin typeface="Microsoft Sans Serif"/>
                <a:cs typeface="Microsoft Sans Serif"/>
              </a:rPr>
              <a:t>РФ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02.04.2022</a:t>
            </a:r>
            <a:r>
              <a:rPr sz="195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567</a:t>
            </a:r>
            <a:endParaRPr sz="195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tabLst>
                <a:tab pos="11358245" algn="l"/>
              </a:tabLst>
            </a:pP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Расширена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область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неприменения</a:t>
            </a:r>
            <a:r>
              <a:rPr sz="2300" spc="6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уплаты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таможенных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платежей	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отношении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всех</a:t>
            </a:r>
            <a:r>
              <a:rPr sz="230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воздушных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и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30" dirty="0">
                <a:solidFill>
                  <a:srgbClr val="0066CC"/>
                </a:solidFill>
                <a:latin typeface="Microsoft Sans Serif"/>
                <a:cs typeface="Microsoft Sans Serif"/>
              </a:rPr>
              <a:t>морских</a:t>
            </a:r>
            <a:r>
              <a:rPr sz="2300" spc="3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судов,</a:t>
            </a:r>
            <a:endParaRPr sz="2300">
              <a:latin typeface="Microsoft Sans Serif"/>
              <a:cs typeface="Microsoft Sans Serif"/>
            </a:endParaRPr>
          </a:p>
          <a:p>
            <a:pPr marL="295275">
              <a:lnSpc>
                <a:spcPct val="100000"/>
              </a:lnSpc>
              <a:spcBef>
                <a:spcPts val="10"/>
              </a:spcBef>
            </a:pP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ввозимых</a:t>
            </a:r>
            <a:r>
              <a:rPr sz="2300" spc="5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в</a:t>
            </a:r>
            <a:r>
              <a:rPr sz="230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230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dirty="0">
                <a:solidFill>
                  <a:srgbClr val="0066CC"/>
                </a:solidFill>
                <a:latin typeface="Microsoft Sans Serif"/>
                <a:cs typeface="Microsoft Sans Serif"/>
              </a:rPr>
              <a:t>с</a:t>
            </a:r>
            <a:r>
              <a:rPr sz="230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таможенными</a:t>
            </a:r>
            <a:r>
              <a:rPr sz="2300" spc="5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процедурами</a:t>
            </a:r>
            <a:r>
              <a:rPr sz="2300" spc="6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временного</a:t>
            </a:r>
            <a:r>
              <a:rPr sz="2300" spc="1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300" spc="-15" dirty="0">
                <a:solidFill>
                  <a:srgbClr val="0066CC"/>
                </a:solidFill>
                <a:latin typeface="Microsoft Sans Serif"/>
                <a:cs typeface="Microsoft Sans Serif"/>
              </a:rPr>
              <a:t>ввоза</a:t>
            </a:r>
            <a:r>
              <a:rPr sz="1950" spc="-15" dirty="0">
                <a:solidFill>
                  <a:srgbClr val="5E5E5E"/>
                </a:solidFill>
                <a:latin typeface="Microsoft Sans Serif"/>
                <a:cs typeface="Microsoft Sans Serif"/>
              </a:rPr>
              <a:t>,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-10" dirty="0">
                <a:solidFill>
                  <a:srgbClr val="5E5E5E"/>
                </a:solidFill>
                <a:latin typeface="Microsoft Sans Serif"/>
                <a:cs typeface="Microsoft Sans Serif"/>
              </a:rPr>
              <a:t>выпуска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20" dirty="0">
                <a:solidFill>
                  <a:srgbClr val="5E5E5E"/>
                </a:solidFill>
                <a:latin typeface="Microsoft Sans Serif"/>
                <a:cs typeface="Microsoft Sans Serif"/>
              </a:rPr>
              <a:t>для</a:t>
            </a:r>
            <a:r>
              <a:rPr sz="1950" spc="4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5" dirty="0">
                <a:solidFill>
                  <a:srgbClr val="5E5E5E"/>
                </a:solidFill>
                <a:latin typeface="Microsoft Sans Serif"/>
                <a:cs typeface="Microsoft Sans Serif"/>
              </a:rPr>
              <a:t>внутреннего</a:t>
            </a:r>
            <a:r>
              <a:rPr sz="1950" spc="60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потребления</a:t>
            </a:r>
            <a:r>
              <a:rPr sz="1950" spc="1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5E5E5E"/>
                </a:solidFill>
                <a:latin typeface="Arial"/>
                <a:cs typeface="Arial"/>
              </a:rPr>
              <a:t>при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 условном</a:t>
            </a:r>
            <a:r>
              <a:rPr sz="1950" b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выпуске</a:t>
            </a:r>
            <a:endParaRPr sz="1950">
              <a:latin typeface="Arial"/>
              <a:cs typeface="Arial"/>
            </a:endParaRPr>
          </a:p>
          <a:p>
            <a:pPr marL="295275" marR="28575">
              <a:lnSpc>
                <a:spcPct val="101499"/>
              </a:lnSpc>
              <a:spcBef>
                <a:spcPts val="10"/>
              </a:spcBef>
            </a:pPr>
            <a:r>
              <a:rPr sz="1950" b="1" spc="5" dirty="0">
                <a:solidFill>
                  <a:srgbClr val="5E5E5E"/>
                </a:solidFill>
                <a:latin typeface="Arial"/>
                <a:cs typeface="Arial"/>
              </a:rPr>
              <a:t>таких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5E5E5E"/>
                </a:solidFill>
                <a:latin typeface="Arial"/>
                <a:cs typeface="Arial"/>
              </a:rPr>
              <a:t>товаров</a:t>
            </a:r>
            <a:r>
              <a:rPr sz="1950" b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(в настоящее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время</a:t>
            </a:r>
            <a:r>
              <a:rPr sz="1950" i="1" spc="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применимо</a:t>
            </a:r>
            <a:r>
              <a:rPr sz="1950" i="1" spc="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только в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отношении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воздушных и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морских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судов,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ввозимых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организациями</a:t>
            </a:r>
            <a:r>
              <a:rPr sz="1950" i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 целях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осуществления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хозяйственной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деятельности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и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оказания</a:t>
            </a:r>
            <a:r>
              <a:rPr sz="1950" i="1" spc="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транспортных</a:t>
            </a:r>
            <a:r>
              <a:rPr sz="1950" i="1" spc="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услуг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 соответствии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с процедурой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временного</a:t>
            </a:r>
            <a:r>
              <a:rPr sz="1950" i="1" spc="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ввоза (допуска)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либо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ввозимых</a:t>
            </a:r>
            <a:r>
              <a:rPr sz="1950" i="1" spc="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в уставный </a:t>
            </a:r>
            <a:r>
              <a:rPr sz="1950" i="1" spc="-5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(складочный)</a:t>
            </a:r>
            <a:r>
              <a:rPr sz="1950" i="1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капитал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 предприятий</a:t>
            </a:r>
            <a:r>
              <a:rPr sz="1950" i="1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с</a:t>
            </a:r>
            <a:r>
              <a:rPr sz="1950" i="1" spc="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5" dirty="0">
                <a:solidFill>
                  <a:srgbClr val="5E5E5E"/>
                </a:solidFill>
                <a:latin typeface="Arial"/>
                <a:cs typeface="Arial"/>
              </a:rPr>
              <a:t>иностранными</a:t>
            </a:r>
            <a:r>
              <a:rPr sz="1950" i="1" spc="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i="1" spc="10" dirty="0">
                <a:solidFill>
                  <a:srgbClr val="5E5E5E"/>
                </a:solidFill>
                <a:latin typeface="Arial"/>
                <a:cs typeface="Arial"/>
              </a:rPr>
              <a:t>инвестициями)</a:t>
            </a:r>
            <a:r>
              <a:rPr sz="1950" spc="10" dirty="0">
                <a:solidFill>
                  <a:srgbClr val="5E5E5E"/>
                </a:solidFill>
                <a:latin typeface="Microsoft Sans Serif"/>
                <a:cs typeface="Microsoft Sans Serif"/>
              </a:rPr>
              <a:t>.</a:t>
            </a:r>
            <a:r>
              <a:rPr sz="1950" spc="55" dirty="0">
                <a:solidFill>
                  <a:srgbClr val="5E5E5E"/>
                </a:solidFill>
                <a:latin typeface="Microsoft Sans Serif"/>
                <a:cs typeface="Microsoft Sans Serif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Срок</a:t>
            </a:r>
            <a:r>
              <a:rPr sz="195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–</a:t>
            </a:r>
            <a:r>
              <a:rPr sz="195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0066CC"/>
                </a:solidFill>
                <a:latin typeface="Arial"/>
                <a:cs typeface="Arial"/>
              </a:rPr>
              <a:t>бессрочно.</a:t>
            </a:r>
            <a:r>
              <a:rPr sz="1950" b="1" spc="-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Основание</a:t>
            </a:r>
            <a:r>
              <a:rPr sz="1950" spc="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530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1950" spc="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ФЗ</a:t>
            </a:r>
            <a:r>
              <a:rPr sz="1950" spc="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от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0" dirty="0">
                <a:solidFill>
                  <a:srgbClr val="0066CC"/>
                </a:solidFill>
                <a:latin typeface="Microsoft Sans Serif"/>
                <a:cs typeface="Microsoft Sans Serif"/>
              </a:rPr>
              <a:t>26.03.2022</a:t>
            </a:r>
            <a:r>
              <a:rPr sz="1950" spc="4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175" dirty="0">
                <a:solidFill>
                  <a:srgbClr val="0066CC"/>
                </a:solidFill>
                <a:latin typeface="Microsoft Sans Serif"/>
                <a:cs typeface="Microsoft Sans Serif"/>
              </a:rPr>
              <a:t>№</a:t>
            </a:r>
            <a:r>
              <a:rPr sz="1950" spc="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1950" spc="-35" dirty="0">
                <a:solidFill>
                  <a:srgbClr val="0066CC"/>
                </a:solidFill>
                <a:latin typeface="Microsoft Sans Serif"/>
                <a:cs typeface="Microsoft Sans Serif"/>
              </a:rPr>
              <a:t>74-ФЗ</a:t>
            </a:r>
            <a:endParaRPr sz="19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37322" y="10999331"/>
            <a:ext cx="18161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35"/>
              </a:lnSpc>
            </a:pPr>
            <a:r>
              <a:rPr sz="1450" spc="15" dirty="0">
                <a:latin typeface="Microsoft Sans Serif"/>
                <a:cs typeface="Microsoft Sans Serif"/>
              </a:rPr>
              <a:t>9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Упрощение</a:t>
            </a:r>
            <a:r>
              <a:rPr spc="5" dirty="0"/>
              <a:t> </a:t>
            </a:r>
            <a:r>
              <a:rPr spc="15" dirty="0"/>
              <a:t>формальностей</a:t>
            </a:r>
            <a:r>
              <a:rPr spc="-15" dirty="0"/>
              <a:t> </a:t>
            </a:r>
            <a:r>
              <a:rPr spc="15" dirty="0"/>
              <a:t>при</a:t>
            </a:r>
            <a:r>
              <a:rPr spc="10" dirty="0"/>
              <a:t> </a:t>
            </a:r>
            <a:r>
              <a:rPr spc="15" dirty="0"/>
              <a:t>ввозе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338" y="1745287"/>
            <a:ext cx="14391005" cy="431165"/>
          </a:xfrm>
          <a:prstGeom prst="rect">
            <a:avLst/>
          </a:prstGeom>
          <a:solidFill>
            <a:srgbClr val="CCEBFF"/>
          </a:solidFill>
        </p:spPr>
        <p:txBody>
          <a:bodyPr vert="horz" wrap="square" lIns="0" tIns="31114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44"/>
              </a:spcBef>
            </a:pP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УСКОРЕНИЕ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УПРОЩЕНИЕ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ТАМОЖЕННЫХ</a:t>
            </a:r>
            <a:r>
              <a:rPr sz="2300" b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2300" b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АДМИНИСТРАТИВНЫХ</a:t>
            </a:r>
            <a:r>
              <a:rPr sz="2300" b="1" spc="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ПРОЦЕДУР</a:t>
            </a:r>
            <a:r>
              <a:rPr sz="2300" b="1" spc="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2300" b="1" spc="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6FC0"/>
                </a:solidFill>
                <a:latin typeface="Arial"/>
                <a:cs typeface="Arial"/>
              </a:rPr>
              <a:t>ГРАНИЦЕ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4744</Words>
  <Application>Microsoft Office PowerPoint</Application>
  <PresentationFormat>Произвольный</PresentationFormat>
  <Paragraphs>225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Microsoft Sans Serif</vt:lpstr>
      <vt:lpstr>Wingdings</vt:lpstr>
      <vt:lpstr>Office Theme</vt:lpstr>
      <vt:lpstr>НАВИГАТОР по мерам поддержки импорта</vt:lpstr>
      <vt:lpstr>Меры финансовой поддержки (сокращение расходов импортеров)</vt:lpstr>
      <vt:lpstr>Меры финансовой поддержки (сокращение расходов импортеров)</vt:lpstr>
      <vt:lpstr>Меры финансовой поддержки (сокращение расходов импортеров)</vt:lpstr>
      <vt:lpstr>Меры финансовой поддержки (сокращение расходов импортеров)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Упрощение формальностей при ввозе</vt:lpstr>
      <vt:lpstr>Меры валютного регулирования</vt:lpstr>
      <vt:lpstr>Меры валютного регулирования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НАВИГАТОР по мерам поддержки импорта</dc:title>
  <dc:creator>Омелина Александра Олеговна</dc:creator>
  <cp:lastModifiedBy>Aleksandra Omelina</cp:lastModifiedBy>
  <cp:revision>1</cp:revision>
  <dcterms:created xsi:type="dcterms:W3CDTF">2022-09-27T04:19:44Z</dcterms:created>
  <dcterms:modified xsi:type="dcterms:W3CDTF">2022-09-27T04:20:37Z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2022-09-22T00:00:00Z</vt:filetime>
  </property>
  <property fmtid="{D5CDD505-2E9C-101B-9397-08002B2CF9AE}" pid="3" name="LastSaved">
    <vt:filetime>2022-09-27T00:00:00Z</vt:filetime>
  </property>
</Properties>
</file>