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1" r:id="rId2"/>
    <p:sldId id="262" r:id="rId3"/>
    <p:sldId id="263" r:id="rId4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7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014" y="-111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7A996A-31E6-4C55-83CA-CBBD4BFFC6BA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DBD348-768E-4C60-804D-05E1923CD0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554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8A184-1CC9-48AD-A4AE-417E922AA00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752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8A184-1CC9-48AD-A4AE-417E922AA00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752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3E81-415D-4A92-A459-AD8603E2C4BB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2FD5-FBD0-4F73-8BC4-83A0C6DE2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760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3E81-415D-4A92-A459-AD8603E2C4BB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2FD5-FBD0-4F73-8BC4-83A0C6DE2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9599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3E81-415D-4A92-A459-AD8603E2C4BB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2FD5-FBD0-4F73-8BC4-83A0C6DE2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1641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3E81-415D-4A92-A459-AD8603E2C4BB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2FD5-FBD0-4F73-8BC4-83A0C6DE2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529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3E81-415D-4A92-A459-AD8603E2C4BB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2FD5-FBD0-4F73-8BC4-83A0C6DE2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914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3E81-415D-4A92-A459-AD8603E2C4BB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2FD5-FBD0-4F73-8BC4-83A0C6DE2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1154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3E81-415D-4A92-A459-AD8603E2C4BB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2FD5-FBD0-4F73-8BC4-83A0C6DE2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978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3E81-415D-4A92-A459-AD8603E2C4BB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2FD5-FBD0-4F73-8BC4-83A0C6DE2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019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3E81-415D-4A92-A459-AD8603E2C4BB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2FD5-FBD0-4F73-8BC4-83A0C6DE2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405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3E81-415D-4A92-A459-AD8603E2C4BB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2FD5-FBD0-4F73-8BC4-83A0C6DE2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402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B3E81-415D-4A92-A459-AD8603E2C4BB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02FD5-FBD0-4F73-8BC4-83A0C6DE2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75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B3E81-415D-4A92-A459-AD8603E2C4BB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02FD5-FBD0-4F73-8BC4-83A0C6DE226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249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Скругленный прямоугольник 15"/>
          <p:cNvSpPr/>
          <p:nvPr/>
        </p:nvSpPr>
        <p:spPr>
          <a:xfrm>
            <a:off x="208132" y="57177"/>
            <a:ext cx="8656170" cy="1275927"/>
          </a:xfrm>
          <a:prstGeom prst="roundRect">
            <a:avLst>
              <a:gd name="adj" fmla="val 37809"/>
            </a:avLst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</a:rPr>
              <a:t>БИЗНЕС-БАРОМЕТР КОРРУПЦИИ </a:t>
            </a:r>
          </a:p>
          <a:p>
            <a:pPr algn="ctr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</a:rPr>
              <a:t>– независимое анонимное исследование 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</a:rPr>
              <a:t>мнения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</a:rPr>
              <a:t>предпринимателей с целью замера антикоррупционных настроений и оценки антикоррупционной политики в России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anose="020B0703020102020204" pitchFamily="34" charset="0"/>
            </a:endParaRPr>
          </a:p>
        </p:txBody>
      </p:sp>
      <p:grpSp>
        <p:nvGrpSpPr>
          <p:cNvPr id="29" name="Group 41"/>
          <p:cNvGrpSpPr>
            <a:grpSpLocks/>
          </p:cNvGrpSpPr>
          <p:nvPr/>
        </p:nvGrpSpPr>
        <p:grpSpPr bwMode="auto">
          <a:xfrm>
            <a:off x="0" y="1561019"/>
            <a:ext cx="5073991" cy="2734891"/>
            <a:chOff x="106196930" y="109892093"/>
            <a:chExt cx="5537144" cy="2966141"/>
          </a:xfrm>
        </p:grpSpPr>
        <p:sp>
          <p:nvSpPr>
            <p:cNvPr id="30" name="Text Box 42"/>
            <p:cNvSpPr txBox="1">
              <a:spLocks noChangeArrowheads="1"/>
            </p:cNvSpPr>
            <p:nvPr/>
          </p:nvSpPr>
          <p:spPr bwMode="auto">
            <a:xfrm>
              <a:off x="108633755" y="112631898"/>
              <a:ext cx="1662351" cy="1991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CCCCCC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altLang="ru-RU" sz="1100" b="0" i="0" u="none" strike="noStrike" cap="none" normalizeH="0" baseline="0" dirty="0" smtClean="0">
                  <a:ln>
                    <a:noFill/>
                  </a:ln>
                  <a:solidFill>
                    <a:srgbClr val="00315A"/>
                  </a:solidFill>
                  <a:effectLst/>
                  <a:latin typeface="Franklin Gothic Demi Cond" pitchFamily="34" charset="0"/>
                  <a:cs typeface="Arial" pitchFamily="34" charset="0"/>
                </a:rPr>
                <a:t>СЕЛЬСКОЕ ХОЗЯЙСТВО</a:t>
              </a:r>
              <a:endParaRPr kumimoji="0" lang="ru-RU" alt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1" name="Group 43"/>
            <p:cNvGrpSpPr>
              <a:grpSpLocks/>
            </p:cNvGrpSpPr>
            <p:nvPr/>
          </p:nvGrpSpPr>
          <p:grpSpPr bwMode="auto">
            <a:xfrm>
              <a:off x="106196930" y="109892093"/>
              <a:ext cx="5537144" cy="2966141"/>
              <a:chOff x="105871066" y="109873986"/>
              <a:chExt cx="5537144" cy="2966141"/>
            </a:xfrm>
          </p:grpSpPr>
          <p:pic>
            <p:nvPicPr>
              <p:cNvPr id="32" name="Picture 44" descr="map"/>
              <p:cNvPicPr>
                <a:picLocks noChangeAspect="1" noChangeArrowheads="1"/>
              </p:cNvPicPr>
              <p:nvPr/>
            </p:nvPicPr>
            <p:blipFill>
              <a:blip r:embed="rId2">
                <a:lum bright="-20000" contrast="2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06599144" y="109987151"/>
                <a:ext cx="4319574" cy="25094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3" name="AutoShape 45"/>
              <p:cNvSpPr>
                <a:spLocks noChangeArrowheads="1"/>
              </p:cNvSpPr>
              <p:nvPr/>
            </p:nvSpPr>
            <p:spPr bwMode="auto">
              <a:xfrm>
                <a:off x="107690688" y="111170279"/>
                <a:ext cx="2204519" cy="696085"/>
              </a:xfrm>
              <a:prstGeom prst="roundRect">
                <a:avLst>
                  <a:gd name="adj" fmla="val 50000"/>
                </a:avLst>
              </a:prstGeom>
              <a:solidFill>
                <a:srgbClr val="00315A"/>
              </a:solidFill>
              <a:ln w="9525" algn="in">
                <a:solidFill>
                  <a:srgbClr val="FFFFFF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22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Franklin Gothic Demi Cond" pitchFamily="34" charset="0"/>
                    <a:cs typeface="Arial" pitchFamily="34" charset="0"/>
                  </a:rPr>
                  <a:t>85</a:t>
                </a:r>
                <a:r>
                  <a:rPr lang="ru-RU" altLang="ru-RU" sz="2200" dirty="0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Franklin Gothic Demi Cond" pitchFamily="34" charset="0"/>
                    <a:cs typeface="Arial" pitchFamily="34" charset="0"/>
                  </a:rPr>
                  <a:t> </a:t>
                </a:r>
                <a:r>
                  <a:rPr kumimoji="0" lang="ru-RU" altLang="ru-RU" sz="2200" b="0" i="0" u="none" strike="noStrike" cap="none" normalizeH="0" baseline="0" dirty="0" smtClean="0">
                    <a:ln>
                      <a:noFill/>
                    </a:ln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Franklin Gothic Demi Cond" pitchFamily="34" charset="0"/>
                    <a:cs typeface="Arial" pitchFamily="34" charset="0"/>
                  </a:rPr>
                  <a:t>СУБЪЕКТОВ</a:t>
                </a:r>
                <a:endParaRPr kumimoji="0" lang="ru-RU" altLang="ru-RU" sz="2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34" name="AutoShape 46"/>
              <p:cNvCxnSpPr>
                <a:cxnSpLocks noChangeShapeType="1"/>
              </p:cNvCxnSpPr>
              <p:nvPr/>
            </p:nvCxnSpPr>
            <p:spPr bwMode="auto">
              <a:xfrm flipH="1" flipV="1">
                <a:off x="107391075" y="110566579"/>
                <a:ext cx="640531" cy="742383"/>
              </a:xfrm>
              <a:prstGeom prst="straightConnector1">
                <a:avLst/>
              </a:prstGeom>
              <a:noFill/>
              <a:ln w="12700" algn="ctr">
                <a:solidFill>
                  <a:srgbClr val="00315A"/>
                </a:solidFill>
                <a:round/>
                <a:headEnd/>
                <a:tailEnd type="oval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5" name="AutoShape 47"/>
              <p:cNvCxnSpPr>
                <a:cxnSpLocks noChangeShapeType="1"/>
              </p:cNvCxnSpPr>
              <p:nvPr/>
            </p:nvCxnSpPr>
            <p:spPr bwMode="auto">
              <a:xfrm flipH="1" flipV="1">
                <a:off x="108511439" y="110566578"/>
                <a:ext cx="253498" cy="706171"/>
              </a:xfrm>
              <a:prstGeom prst="straightConnector1">
                <a:avLst/>
              </a:prstGeom>
              <a:noFill/>
              <a:ln w="12700" algn="ctr">
                <a:solidFill>
                  <a:srgbClr val="00315A"/>
                </a:solidFill>
                <a:round/>
                <a:headEnd/>
                <a:tailEnd type="oval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6" name="AutoShape 48"/>
              <p:cNvCxnSpPr>
                <a:cxnSpLocks noChangeShapeType="1"/>
              </p:cNvCxnSpPr>
              <p:nvPr/>
            </p:nvCxnSpPr>
            <p:spPr bwMode="auto">
              <a:xfrm flipH="1" flipV="1">
                <a:off x="106860313" y="110771412"/>
                <a:ext cx="1050203" cy="633743"/>
              </a:xfrm>
              <a:prstGeom prst="straightConnector1">
                <a:avLst/>
              </a:prstGeom>
              <a:noFill/>
              <a:ln w="12700" algn="ctr">
                <a:solidFill>
                  <a:srgbClr val="00315A"/>
                </a:solidFill>
                <a:round/>
                <a:headEnd/>
                <a:tailEnd type="oval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7" name="AutoShape 49"/>
              <p:cNvCxnSpPr>
                <a:cxnSpLocks noChangeShapeType="1"/>
              </p:cNvCxnSpPr>
              <p:nvPr/>
            </p:nvCxnSpPr>
            <p:spPr bwMode="auto">
              <a:xfrm flipV="1">
                <a:off x="109118022" y="110340242"/>
                <a:ext cx="579422" cy="878186"/>
              </a:xfrm>
              <a:prstGeom prst="straightConnector1">
                <a:avLst/>
              </a:prstGeom>
              <a:noFill/>
              <a:ln w="12700" algn="ctr">
                <a:solidFill>
                  <a:srgbClr val="00315A"/>
                </a:solidFill>
                <a:round/>
                <a:headEnd/>
                <a:tailEnd type="oval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8" name="AutoShape 50"/>
              <p:cNvCxnSpPr>
                <a:cxnSpLocks noChangeShapeType="1"/>
              </p:cNvCxnSpPr>
              <p:nvPr/>
            </p:nvCxnSpPr>
            <p:spPr bwMode="auto">
              <a:xfrm flipH="1">
                <a:off x="107253007" y="111779743"/>
                <a:ext cx="778599" cy="579422"/>
              </a:xfrm>
              <a:prstGeom prst="straightConnector1">
                <a:avLst/>
              </a:prstGeom>
              <a:noFill/>
              <a:ln w="12700" algn="ctr">
                <a:solidFill>
                  <a:srgbClr val="00315A"/>
                </a:solidFill>
                <a:round/>
                <a:headEnd/>
                <a:tailEnd type="oval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9" name="AutoShape 51"/>
              <p:cNvCxnSpPr>
                <a:cxnSpLocks noChangeShapeType="1"/>
              </p:cNvCxnSpPr>
              <p:nvPr/>
            </p:nvCxnSpPr>
            <p:spPr bwMode="auto">
              <a:xfrm flipH="1">
                <a:off x="106570602" y="111513797"/>
                <a:ext cx="1312754" cy="72428"/>
              </a:xfrm>
              <a:prstGeom prst="straightConnector1">
                <a:avLst/>
              </a:prstGeom>
              <a:noFill/>
              <a:ln w="12700" algn="ctr">
                <a:solidFill>
                  <a:srgbClr val="00315A"/>
                </a:solidFill>
                <a:round/>
                <a:headEnd/>
                <a:tailEnd type="oval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0" name="AutoShape 52"/>
              <p:cNvCxnSpPr>
                <a:cxnSpLocks noChangeShapeType="1"/>
              </p:cNvCxnSpPr>
              <p:nvPr/>
            </p:nvCxnSpPr>
            <p:spPr bwMode="auto">
              <a:xfrm>
                <a:off x="109416786" y="111770689"/>
                <a:ext cx="751437" cy="497939"/>
              </a:xfrm>
              <a:prstGeom prst="straightConnector1">
                <a:avLst/>
              </a:prstGeom>
              <a:noFill/>
              <a:ln w="12700" algn="ctr">
                <a:solidFill>
                  <a:srgbClr val="00315A"/>
                </a:solidFill>
                <a:round/>
                <a:headEnd/>
                <a:tailEnd type="oval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1" name="AutoShape 53"/>
              <p:cNvCxnSpPr>
                <a:cxnSpLocks noChangeShapeType="1"/>
              </p:cNvCxnSpPr>
              <p:nvPr/>
            </p:nvCxnSpPr>
            <p:spPr bwMode="auto">
              <a:xfrm>
                <a:off x="108983985" y="111892707"/>
                <a:ext cx="398849" cy="668460"/>
              </a:xfrm>
              <a:prstGeom prst="straightConnector1">
                <a:avLst/>
              </a:prstGeom>
              <a:noFill/>
              <a:ln w="12700" algn="ctr">
                <a:solidFill>
                  <a:srgbClr val="00315A"/>
                </a:solidFill>
                <a:round/>
                <a:headEnd/>
                <a:tailEnd type="oval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</p:cxnSp>
          <p:sp>
            <p:nvSpPr>
              <p:cNvPr id="42" name="Text Box 54"/>
              <p:cNvSpPr txBox="1">
                <a:spLocks noChangeArrowheads="1"/>
              </p:cNvSpPr>
              <p:nvPr/>
            </p:nvSpPr>
            <p:spPr bwMode="auto">
              <a:xfrm>
                <a:off x="107926285" y="110254234"/>
                <a:ext cx="866663" cy="1720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100" b="0" i="0" u="none" strike="noStrike" cap="none" normalizeH="0" baseline="0" dirty="0" smtClean="0">
                    <a:ln>
                      <a:noFill/>
                    </a:ln>
                    <a:solidFill>
                      <a:srgbClr val="00315A"/>
                    </a:solidFill>
                    <a:effectLst/>
                    <a:latin typeface="Franklin Gothic Demi Cond" pitchFamily="34" charset="0"/>
                    <a:cs typeface="Arial" pitchFamily="34" charset="0"/>
                  </a:rPr>
                  <a:t>ТРАНСПОРТ</a:t>
                </a:r>
                <a:endParaRPr kumimoji="0" lang="ru-RU" alt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3" name="Text Box 55"/>
              <p:cNvSpPr txBox="1">
                <a:spLocks noChangeArrowheads="1"/>
              </p:cNvSpPr>
              <p:nvPr/>
            </p:nvSpPr>
            <p:spPr bwMode="auto">
              <a:xfrm>
                <a:off x="106076058" y="111308962"/>
                <a:ext cx="751438" cy="1720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100" b="0" i="0" u="none" strike="noStrike" cap="none" normalizeH="0" baseline="0" dirty="0" smtClean="0">
                    <a:ln>
                      <a:noFill/>
                    </a:ln>
                    <a:solidFill>
                      <a:srgbClr val="00315A"/>
                    </a:solidFill>
                    <a:effectLst/>
                    <a:latin typeface="Franklin Gothic Demi Cond" pitchFamily="34" charset="0"/>
                    <a:cs typeface="Arial" pitchFamily="34" charset="0"/>
                  </a:rPr>
                  <a:t>ТОРГОВЛЯ</a:t>
                </a:r>
                <a:endParaRPr kumimoji="0" lang="ru-RU" alt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4" name="Text Box 56"/>
              <p:cNvSpPr txBox="1">
                <a:spLocks noChangeArrowheads="1"/>
              </p:cNvSpPr>
              <p:nvPr/>
            </p:nvSpPr>
            <p:spPr bwMode="auto">
              <a:xfrm>
                <a:off x="105871066" y="110478163"/>
                <a:ext cx="1079981" cy="3219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100" b="0" i="0" u="none" strike="noStrike" cap="none" normalizeH="0" baseline="0" dirty="0" smtClean="0">
                    <a:ln>
                      <a:noFill/>
                    </a:ln>
                    <a:solidFill>
                      <a:srgbClr val="00315A"/>
                    </a:solidFill>
                    <a:effectLst/>
                    <a:latin typeface="Franklin Gothic Demi Cond" pitchFamily="34" charset="0"/>
                    <a:cs typeface="Arial" pitchFamily="34" charset="0"/>
                  </a:rPr>
                  <a:t>ОБРАЗОВАНИЕ</a:t>
                </a:r>
                <a:endParaRPr kumimoji="0" lang="ru-RU" alt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5" name="Text Box 57"/>
              <p:cNvSpPr txBox="1">
                <a:spLocks noChangeArrowheads="1"/>
              </p:cNvSpPr>
              <p:nvPr/>
            </p:nvSpPr>
            <p:spPr bwMode="auto">
              <a:xfrm>
                <a:off x="106486815" y="109987151"/>
                <a:ext cx="1301080" cy="4515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100" b="0" i="0" u="none" strike="noStrike" cap="none" normalizeH="0" baseline="0" dirty="0" smtClean="0">
                    <a:ln>
                      <a:noFill/>
                    </a:ln>
                    <a:solidFill>
                      <a:srgbClr val="00315A"/>
                    </a:solidFill>
                    <a:effectLst/>
                    <a:latin typeface="Franklin Gothic Demi Cond" pitchFamily="34" charset="0"/>
                    <a:cs typeface="Arial" pitchFamily="34" charset="0"/>
                  </a:rPr>
                  <a:t>КОМПЬЮТЕРНЫЕ УСЛУГИ</a:t>
                </a:r>
                <a:endParaRPr kumimoji="0" lang="ru-RU" alt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6" name="Text Box 58"/>
              <p:cNvSpPr txBox="1">
                <a:spLocks noChangeArrowheads="1"/>
              </p:cNvSpPr>
              <p:nvPr/>
            </p:nvSpPr>
            <p:spPr bwMode="auto">
              <a:xfrm>
                <a:off x="110665220" y="111346306"/>
                <a:ext cx="506996" cy="1720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100" b="0" i="0" u="none" strike="noStrike" cap="none" normalizeH="0" baseline="0" dirty="0" smtClean="0">
                    <a:ln>
                      <a:noFill/>
                    </a:ln>
                    <a:solidFill>
                      <a:srgbClr val="00315A"/>
                    </a:solidFill>
                    <a:effectLst/>
                    <a:latin typeface="Franklin Gothic Demi Cond" pitchFamily="34" charset="0"/>
                    <a:cs typeface="Arial" pitchFamily="34" charset="0"/>
                  </a:rPr>
                  <a:t>СВЯЗЬ</a:t>
                </a:r>
                <a:endParaRPr kumimoji="0" lang="ru-RU" alt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" name="Text Box 59"/>
              <p:cNvSpPr txBox="1">
                <a:spLocks noChangeArrowheads="1"/>
              </p:cNvSpPr>
              <p:nvPr/>
            </p:nvSpPr>
            <p:spPr bwMode="auto">
              <a:xfrm>
                <a:off x="106750542" y="112408957"/>
                <a:ext cx="1281065" cy="30442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100" b="0" i="0" u="none" strike="noStrike" cap="none" normalizeH="0" baseline="0" dirty="0" smtClean="0">
                    <a:ln>
                      <a:noFill/>
                    </a:ln>
                    <a:solidFill>
                      <a:srgbClr val="00315A"/>
                    </a:solidFill>
                    <a:effectLst/>
                    <a:latin typeface="Franklin Gothic Demi Cond" pitchFamily="34" charset="0"/>
                    <a:cs typeface="Arial" pitchFamily="34" charset="0"/>
                  </a:rPr>
                  <a:t>ПРОИЗВОДСТВО</a:t>
                </a:r>
                <a:endParaRPr kumimoji="0" lang="ru-RU" alt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48" name="AutoShape 60"/>
              <p:cNvCxnSpPr>
                <a:cxnSpLocks noChangeShapeType="1"/>
              </p:cNvCxnSpPr>
              <p:nvPr/>
            </p:nvCxnSpPr>
            <p:spPr bwMode="auto">
              <a:xfrm flipV="1">
                <a:off x="109639728" y="111432314"/>
                <a:ext cx="932506" cy="81483"/>
              </a:xfrm>
              <a:prstGeom prst="straightConnector1">
                <a:avLst/>
              </a:prstGeom>
              <a:noFill/>
              <a:ln w="12700" algn="ctr">
                <a:solidFill>
                  <a:srgbClr val="00315A"/>
                </a:solidFill>
                <a:round/>
                <a:headEnd/>
                <a:tailEnd type="oval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</p:cxnSp>
          <p:sp>
            <p:nvSpPr>
              <p:cNvPr id="49" name="Text Box 61"/>
              <p:cNvSpPr txBox="1">
                <a:spLocks noChangeArrowheads="1"/>
              </p:cNvSpPr>
              <p:nvPr/>
            </p:nvSpPr>
            <p:spPr bwMode="auto">
              <a:xfrm>
                <a:off x="110698937" y="110296673"/>
                <a:ext cx="709273" cy="2591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100" b="0" i="0" u="none" strike="noStrike" cap="none" normalizeH="0" baseline="0" dirty="0" smtClean="0">
                    <a:ln>
                      <a:noFill/>
                    </a:ln>
                    <a:solidFill>
                      <a:srgbClr val="00315A"/>
                    </a:solidFill>
                    <a:effectLst/>
                    <a:latin typeface="Franklin Gothic Demi Cond" pitchFamily="34" charset="0"/>
                    <a:cs typeface="Arial" pitchFamily="34" charset="0"/>
                  </a:rPr>
                  <a:t>ТУРИЗМ</a:t>
                </a:r>
                <a:endParaRPr kumimoji="0" lang="ru-RU" alt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0" name="Text Box 62"/>
              <p:cNvSpPr txBox="1">
                <a:spLocks noChangeArrowheads="1"/>
              </p:cNvSpPr>
              <p:nvPr/>
            </p:nvSpPr>
            <p:spPr bwMode="auto">
              <a:xfrm>
                <a:off x="108911367" y="109873986"/>
                <a:ext cx="1151912" cy="3666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100" b="0" i="0" u="none" strike="noStrike" cap="none" normalizeH="0" baseline="0" dirty="0" smtClean="0">
                    <a:ln>
                      <a:noFill/>
                    </a:ln>
                    <a:solidFill>
                      <a:srgbClr val="00315A"/>
                    </a:solidFill>
                    <a:effectLst/>
                    <a:latin typeface="Franklin Gothic Demi Cond" pitchFamily="34" charset="0"/>
                    <a:cs typeface="Arial" pitchFamily="34" charset="0"/>
                  </a:rPr>
                  <a:t>СЕЛЬСКОЕ ХОЗЯЙСТВО</a:t>
                </a:r>
                <a:endParaRPr kumimoji="0" lang="ru-RU" alt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" name="Text Box 63"/>
              <p:cNvSpPr txBox="1">
                <a:spLocks noChangeArrowheads="1"/>
              </p:cNvSpPr>
              <p:nvPr/>
            </p:nvSpPr>
            <p:spPr bwMode="auto">
              <a:xfrm>
                <a:off x="109900154" y="112387454"/>
                <a:ext cx="1094198" cy="4526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  <p:txBody>
              <a:bodyPr vert="horz" wrap="square" lIns="36576" tIns="36576" rIns="36576" bIns="36576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100" b="0" i="0" u="none" strike="noStrike" cap="none" normalizeH="0" baseline="0" dirty="0" smtClean="0">
                    <a:ln>
                      <a:noFill/>
                    </a:ln>
                    <a:solidFill>
                      <a:srgbClr val="00315A"/>
                    </a:solidFill>
                    <a:effectLst/>
                    <a:latin typeface="Franklin Gothic Demi Cond" pitchFamily="34" charset="0"/>
                    <a:cs typeface="Arial" pitchFamily="34" charset="0"/>
                  </a:rPr>
                  <a:t>ОБЩЕСТВЕННОЕ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100" b="0" i="0" u="none" strike="noStrike" cap="none" normalizeH="0" baseline="0" dirty="0" smtClean="0">
                    <a:ln>
                      <a:noFill/>
                    </a:ln>
                    <a:solidFill>
                      <a:srgbClr val="00315A"/>
                    </a:solidFill>
                    <a:effectLst/>
                    <a:latin typeface="Franklin Gothic Demi Cond" pitchFamily="34" charset="0"/>
                    <a:cs typeface="Arial" pitchFamily="34" charset="0"/>
                  </a:rPr>
                  <a:t>ПИТАНИЕ</a:t>
                </a:r>
                <a:endParaRPr kumimoji="0" lang="ru-RU" alt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2" name="AutoShape 64"/>
              <p:cNvCxnSpPr>
                <a:cxnSpLocks noChangeShapeType="1"/>
              </p:cNvCxnSpPr>
              <p:nvPr/>
            </p:nvCxnSpPr>
            <p:spPr bwMode="auto">
              <a:xfrm flipV="1">
                <a:off x="109600119" y="110650321"/>
                <a:ext cx="1394233" cy="751440"/>
              </a:xfrm>
              <a:prstGeom prst="straightConnector1">
                <a:avLst/>
              </a:prstGeom>
              <a:noFill/>
              <a:ln w="12700" algn="ctr">
                <a:solidFill>
                  <a:srgbClr val="00315A"/>
                </a:solidFill>
                <a:round/>
                <a:headEnd/>
                <a:tailEnd type="oval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CCCCCC"/>
                      </a:outerShdw>
                    </a:effectLst>
                  </a14:hiddenEffects>
                </a:ext>
              </a:extLst>
            </p:spPr>
          </p:cxnSp>
        </p:grpSp>
      </p:grpSp>
      <p:pic>
        <p:nvPicPr>
          <p:cNvPr id="63" name="Picture 3" descr="F:\PR\АНТИКОРРУПЦИЯ\Без имени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4342121"/>
            <a:ext cx="1115616" cy="740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Прямоугольник 57"/>
          <p:cNvSpPr/>
          <p:nvPr/>
        </p:nvSpPr>
        <p:spPr>
          <a:xfrm>
            <a:off x="4913381" y="1333105"/>
            <a:ext cx="410446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2000" u="sng" dirty="0" smtClean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</a:rPr>
              <a:t>Результаты </a:t>
            </a:r>
            <a:r>
              <a:rPr lang="en-US" sz="2000" u="sng" dirty="0" smtClean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</a:rPr>
              <a:t>III </a:t>
            </a:r>
            <a:r>
              <a:rPr lang="ru-RU" sz="2000" u="sng" dirty="0" smtClean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</a:rPr>
              <a:t>этапа</a:t>
            </a:r>
            <a:r>
              <a:rPr lang="en-US" sz="2000" u="sng" dirty="0" smtClean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</a:rPr>
              <a:t> </a:t>
            </a:r>
            <a:r>
              <a:rPr lang="ru-RU" sz="2000" u="sng" dirty="0" smtClean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</a:rPr>
              <a:t>будут</a:t>
            </a:r>
            <a:r>
              <a:rPr lang="en-US" sz="2000" u="sng" dirty="0" smtClean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</a:rPr>
              <a:t> </a:t>
            </a:r>
            <a:r>
              <a:rPr lang="ru-RU" sz="2000" u="sng" dirty="0" smtClean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</a:rPr>
              <a:t>презентованы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</a:rPr>
              <a:t>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</a:rPr>
              <a:t>11 декабря 2017г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</a:rPr>
              <a:t>. в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</a:rPr>
              <a:t>ТПП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</a:rPr>
              <a:t>РФ на </a:t>
            </a:r>
            <a:r>
              <a:rPr lang="ru-RU" sz="2000" dirty="0" smtClean="0">
                <a:solidFill>
                  <a:srgbClr val="C00000"/>
                </a:solidFill>
                <a:latin typeface="Franklin Gothic Demi Cond" panose="020B0706030402020204" pitchFamily="34" charset="0"/>
              </a:rPr>
              <a:t>Всероссийской акции, приуроченной к празднованию Международного дня борьбы с коррупцией </a:t>
            </a:r>
            <a:endParaRPr lang="ru-RU" sz="2000" dirty="0">
              <a:solidFill>
                <a:srgbClr val="C00000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5229434" y="3141792"/>
            <a:ext cx="3807062" cy="1200329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</a:rPr>
              <a:t>Добавлены 2 специальных вопроса по просьбе </a:t>
            </a:r>
            <a:r>
              <a:rPr lang="ru-RU" sz="2400" u="sng" dirty="0" smtClean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</a:rPr>
              <a:t>Минэкономразвития России</a:t>
            </a:r>
            <a:endParaRPr lang="ru-RU" sz="2400" u="sng" dirty="0">
              <a:solidFill>
                <a:schemeClr val="tx2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grpSp>
        <p:nvGrpSpPr>
          <p:cNvPr id="61" name="Группа 60"/>
          <p:cNvGrpSpPr/>
          <p:nvPr/>
        </p:nvGrpSpPr>
        <p:grpSpPr>
          <a:xfrm>
            <a:off x="2339752" y="4524335"/>
            <a:ext cx="4158462" cy="618398"/>
            <a:chOff x="2180493" y="6261807"/>
            <a:chExt cx="4317721" cy="824527"/>
          </a:xfrm>
        </p:grpSpPr>
        <p:pic>
          <p:nvPicPr>
            <p:cNvPr id="62" name="Picture 3" descr="E:\Оформление\Emblema proz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439"/>
            <a:stretch/>
          </p:blipFill>
          <p:spPr bwMode="auto">
            <a:xfrm>
              <a:off x="2180493" y="6309320"/>
              <a:ext cx="519299" cy="4964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4" name="Группа 63"/>
            <p:cNvGrpSpPr/>
            <p:nvPr/>
          </p:nvGrpSpPr>
          <p:grpSpPr>
            <a:xfrm>
              <a:off x="2573777" y="6261807"/>
              <a:ext cx="3924437" cy="824527"/>
              <a:chOff x="2573777" y="6261807"/>
              <a:chExt cx="3924437" cy="824527"/>
            </a:xfrm>
          </p:grpSpPr>
          <p:sp>
            <p:nvSpPr>
              <p:cNvPr id="65" name="TextBox 64"/>
              <p:cNvSpPr txBox="1"/>
              <p:nvPr/>
            </p:nvSpPr>
            <p:spPr>
              <a:xfrm>
                <a:off x="2573777" y="6261807"/>
                <a:ext cx="3924437" cy="4924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dirty="0" smtClean="0">
                    <a:solidFill>
                      <a:schemeClr val="tx2">
                        <a:lumMod val="75000"/>
                      </a:schemeClr>
                    </a:solidFill>
                    <a:latin typeface="Franklin Gothic Demi Cond" panose="020B0706030402020204" pitchFamily="34" charset="0"/>
                  </a:rPr>
                  <a:t>Торгово-промышленная палата РФ</a:t>
                </a:r>
                <a:endParaRPr lang="ru-RU" dirty="0">
                  <a:solidFill>
                    <a:schemeClr val="tx2">
                      <a:lumMod val="75000"/>
                    </a:schemeClr>
                  </a:solidFill>
                  <a:latin typeface="Franklin Gothic Demi Cond" panose="020B0706030402020204" pitchFamily="34" charset="0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3579766" y="6552854"/>
                <a:ext cx="1569961" cy="5334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ru-RU" sz="2000" dirty="0" smtClean="0">
                    <a:solidFill>
                      <a:schemeClr val="tx2">
                        <a:lumMod val="75000"/>
                      </a:schemeClr>
                    </a:solidFill>
                    <a:latin typeface="Franklin Gothic Demi Cond" panose="020B0706030402020204" pitchFamily="34" charset="0"/>
                  </a:rPr>
                  <a:t>2017</a:t>
                </a:r>
                <a:endParaRPr lang="ru-RU" sz="2000" dirty="0">
                  <a:solidFill>
                    <a:schemeClr val="tx2">
                      <a:lumMod val="75000"/>
                    </a:schemeClr>
                  </a:solidFill>
                  <a:latin typeface="Franklin Gothic Demi Cond" panose="020B07060304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5858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6963" y="714318"/>
            <a:ext cx="8971655" cy="412838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181130" y="853082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200" i="1" dirty="0" smtClean="0"/>
          </a:p>
          <a:p>
            <a:pPr algn="ctr"/>
            <a:endParaRPr lang="ru-RU" sz="2800" b="1" u="sng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58532" y="-31728"/>
            <a:ext cx="9202531" cy="7895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139700" dist="114300" dir="4800000" sx="101000" sy="101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</a:rPr>
              <a:t>СПЕЦИАЛЬНЫЙ ПРОЕКТ ТПП РФ 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</a:rPr>
              <a:t>«БИЗНЕС-БАРОМЕТР КОРРУПЦИИ»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985" y="812967"/>
            <a:ext cx="3709498" cy="461665"/>
          </a:xfrm>
          <a:prstGeom prst="rect">
            <a:avLst/>
          </a:prstGeom>
          <a:ln w="28575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latin typeface="Franklin Gothic Demi Cond" panose="020B0706030402020204" pitchFamily="34" charset="0"/>
              </a:rPr>
              <a:t>СТАРТОВАЛ </a:t>
            </a:r>
            <a:r>
              <a:rPr lang="en-US" sz="2400" b="1" dirty="0" smtClean="0">
                <a:solidFill>
                  <a:srgbClr val="C00000"/>
                </a:solidFill>
                <a:latin typeface="Franklin Gothic Demi Cond" panose="020B0706030402020204" pitchFamily="34" charset="0"/>
              </a:rPr>
              <a:t>III</a:t>
            </a:r>
            <a:r>
              <a:rPr lang="ru-RU" sz="2400" dirty="0" smtClean="0">
                <a:solidFill>
                  <a:srgbClr val="C00000"/>
                </a:solidFill>
                <a:latin typeface="Franklin Gothic Demi Cond" panose="020B0706030402020204" pitchFamily="34" charset="0"/>
              </a:rPr>
              <a:t> этап </a:t>
            </a:r>
            <a:endParaRPr lang="ru-RU" sz="2400" dirty="0">
              <a:solidFill>
                <a:srgbClr val="C00000"/>
              </a:solidFill>
              <a:latin typeface="Franklin Gothic Demi Cond" panose="020B0706030402020204" pitchFamily="34" charset="0"/>
            </a:endParaRPr>
          </a:p>
        </p:txBody>
      </p:sp>
      <p:pic>
        <p:nvPicPr>
          <p:cNvPr id="55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325"/>
          <a:stretch/>
        </p:blipFill>
        <p:spPr bwMode="auto">
          <a:xfrm>
            <a:off x="323528" y="3297775"/>
            <a:ext cx="2210551" cy="1749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50" y="1436627"/>
            <a:ext cx="2622358" cy="1764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Блок-схема: альтернативный процесс 16"/>
          <p:cNvSpPr/>
          <p:nvPr/>
        </p:nvSpPr>
        <p:spPr>
          <a:xfrm>
            <a:off x="3921130" y="827153"/>
            <a:ext cx="2460065" cy="1043237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bg1"/>
                </a:solidFill>
                <a:latin typeface="Franklin Gothic Demi" panose="020B0703020102020204" pitchFamily="34" charset="0"/>
              </a:rPr>
              <a:t>100</a:t>
            </a:r>
            <a:r>
              <a:rPr lang="ru-RU" dirty="0" smtClean="0">
                <a:solidFill>
                  <a:schemeClr val="bg1"/>
                </a:solidFill>
                <a:latin typeface="Franklin Gothic Demi" panose="020B0703020102020204" pitchFamily="34" charset="0"/>
              </a:rPr>
              <a:t> АНКЕТ ОТ КАЖДОГО РЕГИОНА!</a:t>
            </a:r>
            <a:endParaRPr lang="ru-RU" dirty="0">
              <a:solidFill>
                <a:schemeClr val="bg1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059832" y="2162181"/>
            <a:ext cx="598336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</a:rPr>
              <a:t>Проекту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</a:rPr>
              <a:t>дана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</a:rPr>
              <a:t>положительная оценка Управлением Президента Российской Федерации по вопросам противодействия коррупции, Министерством экономического развития Российской Федерацией, Министерством труда и социальной защиты Российской 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</a:rPr>
              <a:t>Федерацией</a:t>
            </a:r>
            <a:endParaRPr lang="ru-RU" sz="2000" dirty="0">
              <a:solidFill>
                <a:schemeClr val="tx2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20" name="Блок-схема: альтернативный процесс 19"/>
          <p:cNvSpPr/>
          <p:nvPr/>
        </p:nvSpPr>
        <p:spPr>
          <a:xfrm>
            <a:off x="6506324" y="826435"/>
            <a:ext cx="2542293" cy="1043237"/>
          </a:xfrm>
          <a:prstGeom prst="flowChartAlternateProcess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Franklin Gothic Demi" panose="020B0703020102020204" pitchFamily="34" charset="0"/>
              </a:rPr>
              <a:t>АНКЕТЫ ПРИНИМАЮТСЯ  ДО </a:t>
            </a:r>
            <a:r>
              <a:rPr lang="ru-RU" sz="2000" dirty="0" smtClean="0">
                <a:solidFill>
                  <a:schemeClr val="bg1"/>
                </a:solidFill>
                <a:latin typeface="Franklin Gothic Demi" panose="020B0703020102020204" pitchFamily="34" charset="0"/>
              </a:rPr>
              <a:t>31 ОКТЯБРЯ 2017Г.</a:t>
            </a:r>
            <a:endParaRPr lang="ru-RU" sz="2000" dirty="0">
              <a:solidFill>
                <a:schemeClr val="bg1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2739263" y="4352687"/>
            <a:ext cx="3183903" cy="369332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Franklin Gothic Demi Cond" panose="020B0706030402020204" pitchFamily="34" charset="0"/>
              </a:rPr>
              <a:t>ТОЛЬКО В ЭЛЕКТРОННОМ ВИДЕ!</a:t>
            </a:r>
            <a:endParaRPr lang="ru-RU" dirty="0">
              <a:solidFill>
                <a:srgbClr val="C00000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25" name="Стрелка вниз 24"/>
          <p:cNvSpPr/>
          <p:nvPr/>
        </p:nvSpPr>
        <p:spPr>
          <a:xfrm rot="5400000">
            <a:off x="2391444" y="4216470"/>
            <a:ext cx="285271" cy="560057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pic>
        <p:nvPicPr>
          <p:cNvPr id="16" name="Picture 3" descr="F:\PR\АНТИКОРРУПЦИЯ\Без имени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4342121"/>
            <a:ext cx="1115616" cy="740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320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621" y="785754"/>
            <a:ext cx="8971655" cy="4128380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117757" y="853082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3200" i="1" dirty="0" smtClean="0"/>
          </a:p>
          <a:p>
            <a:pPr algn="ctr"/>
            <a:endParaRPr lang="ru-RU" sz="2800" b="1" u="sng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58532" y="-31728"/>
            <a:ext cx="9202531" cy="78955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>
            <a:outerShdw blurRad="139700" dist="114300" dir="4800000" sx="101000" sy="101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</a:rPr>
              <a:t>ПРОГОЛОСУЙ АНОНИМНО! 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1" y="910211"/>
            <a:ext cx="4502926" cy="3335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4788024" y="853082"/>
            <a:ext cx="4219251" cy="1107996"/>
          </a:xfrm>
          <a:prstGeom prst="rect">
            <a:avLst/>
          </a:prstGeom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200" dirty="0" smtClean="0">
                <a:solidFill>
                  <a:srgbClr val="FF0000"/>
                </a:solidFill>
                <a:latin typeface="Franklin Gothic Demi Cond" panose="020B0706030402020204" pitchFamily="34" charset="0"/>
              </a:rPr>
              <a:t>Зайди на сайт ТПП РФ и </a:t>
            </a:r>
            <a:r>
              <a:rPr lang="ru-RU" sz="2200" u="sng" dirty="0" smtClean="0">
                <a:solidFill>
                  <a:srgbClr val="FF0000"/>
                </a:solidFill>
                <a:latin typeface="Franklin Gothic Demi Cond" panose="020B0706030402020204" pitchFamily="34" charset="0"/>
              </a:rPr>
              <a:t>проголосуй</a:t>
            </a:r>
            <a:r>
              <a:rPr lang="ru-RU" sz="2200" dirty="0" smtClean="0">
                <a:solidFill>
                  <a:srgbClr val="FF0000"/>
                </a:solidFill>
                <a:latin typeface="Franklin Gothic Demi Cond" panose="020B0706030402020204" pitchFamily="34" charset="0"/>
              </a:rPr>
              <a:t>! </a:t>
            </a:r>
          </a:p>
          <a:p>
            <a:pPr algn="ctr"/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</a:rPr>
              <a:t>Всего 7 вопросов по проблеме коррупции!  </a:t>
            </a:r>
            <a:endParaRPr lang="ru-RU" sz="2200" dirty="0">
              <a:solidFill>
                <a:schemeClr val="tx2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767188" y="1967180"/>
            <a:ext cx="4355975" cy="2484294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u="sng" dirty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</a:rPr>
              <a:t>Результаты </a:t>
            </a:r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</a:rPr>
              <a:t>направляются:</a:t>
            </a:r>
            <a:endParaRPr lang="ru-RU" u="sng" dirty="0">
              <a:solidFill>
                <a:schemeClr val="tx2">
                  <a:lumMod val="75000"/>
                </a:schemeClr>
              </a:solidFill>
              <a:latin typeface="Franklin Gothic Demi Cond" panose="020B07060304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</a:rPr>
              <a:t>Губернаторам всех субъектов Российской Федерации;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</a:rPr>
              <a:t>Госдуму, политическим партиям;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</a:rPr>
              <a:t>Генеральную прокуратуру Российской Федерации, прокурорам субъектов Российской Федерации;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Franklin Gothic Demi Cond" panose="020B0706030402020204" pitchFamily="34" charset="0"/>
              </a:rPr>
              <a:t>Бизнес-объединениям и др.</a:t>
            </a:r>
            <a:endParaRPr lang="ru-RU" dirty="0">
              <a:solidFill>
                <a:schemeClr val="tx2">
                  <a:lumMod val="75000"/>
                </a:schemeClr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80449" y="4290519"/>
            <a:ext cx="2088232" cy="48625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>
            <a:outerShdw blurRad="139700" dist="114300" dir="4800000" sx="101000" sy="101000" algn="tl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 Cond" panose="020B0706030402020204" pitchFamily="34" charset="0"/>
            </a:endParaRP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Franklin Gothic Demi Cond" panose="020B0706030402020204" pitchFamily="34" charset="0"/>
              </a:rPr>
              <a:t>ВЫ С НАМИ?</a:t>
            </a:r>
            <a:endParaRPr lang="ru-RU" sz="3200" dirty="0"/>
          </a:p>
          <a:p>
            <a:pPr algn="ctr"/>
            <a:endParaRPr lang="ru-RU" sz="3000" dirty="0">
              <a:solidFill>
                <a:schemeClr val="bg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123728" y="4716976"/>
            <a:ext cx="2326698" cy="386891"/>
          </a:xfrm>
          <a:prstGeom prst="rect">
            <a:avLst/>
          </a:prstGeom>
          <a:solidFill>
            <a:srgbClr val="DB1313"/>
          </a:solidFill>
          <a:ln>
            <a:noFill/>
          </a:ln>
          <a:effectLst>
            <a:outerShdw blurRad="50800" dist="38100" dir="13980000" algn="br" rotWithShape="0">
              <a:prstClr val="black">
                <a:alpha val="2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Demi" panose="020B0703020102020204" pitchFamily="34" charset="0"/>
              </a:rPr>
              <a:t>ВЫ С НАМИ!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ranklin Gothic Demi" panose="020B0703020102020204" pitchFamily="34" charset="0"/>
            </a:endParaRPr>
          </a:p>
        </p:txBody>
      </p:sp>
      <p:pic>
        <p:nvPicPr>
          <p:cNvPr id="26" name="Picture 3" descr="F:\PR\АНТИКОРРУПЦИЯ\Без имени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4342121"/>
            <a:ext cx="1115616" cy="740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327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182</Words>
  <Application>Microsoft Office PowerPoint</Application>
  <PresentationFormat>Экран (16:9)</PresentationFormat>
  <Paragraphs>38</Paragraphs>
  <Slides>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Шаповалова Д.А. (246)</dc:creator>
  <cp:lastModifiedBy>Андрюхина</cp:lastModifiedBy>
  <cp:revision>17</cp:revision>
  <dcterms:created xsi:type="dcterms:W3CDTF">2017-10-10T08:21:59Z</dcterms:created>
  <dcterms:modified xsi:type="dcterms:W3CDTF">2017-10-16T12:15:51Z</dcterms:modified>
</cp:coreProperties>
</file>