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1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A996A-31E6-4C55-83CA-CBBD4BFFC6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BD348-768E-4C60-804D-05E1923CD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55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8A184-1CC9-48AD-A4AE-417E922AA0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5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8A184-1CC9-48AD-A4AE-417E922AA0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5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76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9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4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2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1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5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9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1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0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3E81-415D-4A92-A459-AD8603E2C4BB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2FD5-FBD0-4F73-8BC4-83A0C6DE2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4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08132" y="57177"/>
            <a:ext cx="8656170" cy="1275927"/>
          </a:xfrm>
          <a:prstGeom prst="roundRect">
            <a:avLst>
              <a:gd name="adj" fmla="val 37809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БИЗНЕС-БАРОМЕТР КОРРУПЦИИ 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– независимое анонимное исследование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мнения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предпринимателей с целью замера антикоррупционных настроений и оценки антикоррупционной политики в России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grpSp>
        <p:nvGrpSpPr>
          <p:cNvPr id="29" name="Group 41"/>
          <p:cNvGrpSpPr>
            <a:grpSpLocks/>
          </p:cNvGrpSpPr>
          <p:nvPr/>
        </p:nvGrpSpPr>
        <p:grpSpPr bwMode="auto">
          <a:xfrm>
            <a:off x="0" y="1561019"/>
            <a:ext cx="5073991" cy="2734891"/>
            <a:chOff x="106196930" y="109892093"/>
            <a:chExt cx="5537144" cy="2966141"/>
          </a:xfrm>
        </p:grpSpPr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108633755" y="112631898"/>
              <a:ext cx="1662351" cy="199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rgbClr val="00315A"/>
                  </a:solidFill>
                  <a:effectLst/>
                  <a:latin typeface="Franklin Gothic Demi Cond" pitchFamily="34" charset="0"/>
                  <a:cs typeface="Arial" pitchFamily="34" charset="0"/>
                </a:rPr>
                <a:t>СЕЛЬСКОЕ ХОЗЯЙСТВО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" name="Group 43"/>
            <p:cNvGrpSpPr>
              <a:grpSpLocks/>
            </p:cNvGrpSpPr>
            <p:nvPr/>
          </p:nvGrpSpPr>
          <p:grpSpPr bwMode="auto">
            <a:xfrm>
              <a:off x="106196930" y="109892093"/>
              <a:ext cx="5537144" cy="2966141"/>
              <a:chOff x="105871066" y="109873986"/>
              <a:chExt cx="5537144" cy="2966141"/>
            </a:xfrm>
          </p:grpSpPr>
          <p:pic>
            <p:nvPicPr>
              <p:cNvPr id="32" name="Picture 44" descr="map"/>
              <p:cNvPicPr>
                <a:picLocks noChangeAspect="1" noChangeArrowheads="1"/>
              </p:cNvPicPr>
              <p:nvPr/>
            </p:nvPicPr>
            <p:blipFill>
              <a:blip r:embed="rId2">
                <a:lum bright="-20000" contras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599144" y="109987151"/>
                <a:ext cx="4319574" cy="2509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AutoShape 45"/>
              <p:cNvSpPr>
                <a:spLocks noChangeArrowheads="1"/>
              </p:cNvSpPr>
              <p:nvPr/>
            </p:nvSpPr>
            <p:spPr bwMode="auto">
              <a:xfrm>
                <a:off x="107690688" y="111170279"/>
                <a:ext cx="2204519" cy="696085"/>
              </a:xfrm>
              <a:prstGeom prst="roundRect">
                <a:avLst>
                  <a:gd name="adj" fmla="val 50000"/>
                </a:avLst>
              </a:prstGeom>
              <a:solidFill>
                <a:srgbClr val="00315A"/>
              </a:solidFill>
              <a:ln w="9525" algn="in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Demi Cond" pitchFamily="34" charset="0"/>
                    <a:cs typeface="Arial" pitchFamily="34" charset="0"/>
                  </a:rPr>
                  <a:t>85</a:t>
                </a:r>
                <a:r>
                  <a:rPr lang="ru-RU" altLang="ru-RU" sz="22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Demi Cond" pitchFamily="34" charset="0"/>
                    <a:cs typeface="Arial" pitchFamily="34" charset="0"/>
                  </a:rPr>
                  <a:t> </a:t>
                </a:r>
                <a:r>
                  <a:rPr kumimoji="0" lang="ru-RU" altLang="ru-RU" sz="2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Demi Cond" pitchFamily="34" charset="0"/>
                    <a:cs typeface="Arial" pitchFamily="34" charset="0"/>
                  </a:rPr>
                  <a:t>СУБЪЕКТОВ</a:t>
                </a:r>
                <a:endParaRPr kumimoji="0" lang="ru-RU" alt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4" name="AutoShape 46"/>
              <p:cNvCxnSpPr>
                <a:cxnSpLocks noChangeShapeType="1"/>
              </p:cNvCxnSpPr>
              <p:nvPr/>
            </p:nvCxnSpPr>
            <p:spPr bwMode="auto">
              <a:xfrm flipH="1" flipV="1">
                <a:off x="107391075" y="110566579"/>
                <a:ext cx="640531" cy="742383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AutoShape 47"/>
              <p:cNvCxnSpPr>
                <a:cxnSpLocks noChangeShapeType="1"/>
              </p:cNvCxnSpPr>
              <p:nvPr/>
            </p:nvCxnSpPr>
            <p:spPr bwMode="auto">
              <a:xfrm flipH="1" flipV="1">
                <a:off x="108511439" y="110566578"/>
                <a:ext cx="253498" cy="706171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AutoShape 48"/>
              <p:cNvCxnSpPr>
                <a:cxnSpLocks noChangeShapeType="1"/>
              </p:cNvCxnSpPr>
              <p:nvPr/>
            </p:nvCxnSpPr>
            <p:spPr bwMode="auto">
              <a:xfrm flipH="1" flipV="1">
                <a:off x="106860313" y="110771412"/>
                <a:ext cx="1050203" cy="633743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AutoShape 49"/>
              <p:cNvCxnSpPr>
                <a:cxnSpLocks noChangeShapeType="1"/>
              </p:cNvCxnSpPr>
              <p:nvPr/>
            </p:nvCxnSpPr>
            <p:spPr bwMode="auto">
              <a:xfrm flipV="1">
                <a:off x="109118022" y="110340242"/>
                <a:ext cx="579422" cy="878186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AutoShape 50"/>
              <p:cNvCxnSpPr>
                <a:cxnSpLocks noChangeShapeType="1"/>
              </p:cNvCxnSpPr>
              <p:nvPr/>
            </p:nvCxnSpPr>
            <p:spPr bwMode="auto">
              <a:xfrm flipH="1">
                <a:off x="107253007" y="111779743"/>
                <a:ext cx="778599" cy="579422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AutoShape 51"/>
              <p:cNvCxnSpPr>
                <a:cxnSpLocks noChangeShapeType="1"/>
              </p:cNvCxnSpPr>
              <p:nvPr/>
            </p:nvCxnSpPr>
            <p:spPr bwMode="auto">
              <a:xfrm flipH="1">
                <a:off x="106570602" y="111513797"/>
                <a:ext cx="1312754" cy="72428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AutoShape 52"/>
              <p:cNvCxnSpPr>
                <a:cxnSpLocks noChangeShapeType="1"/>
              </p:cNvCxnSpPr>
              <p:nvPr/>
            </p:nvCxnSpPr>
            <p:spPr bwMode="auto">
              <a:xfrm>
                <a:off x="109416786" y="111770689"/>
                <a:ext cx="751437" cy="497939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1" name="AutoShape 53"/>
              <p:cNvCxnSpPr>
                <a:cxnSpLocks noChangeShapeType="1"/>
              </p:cNvCxnSpPr>
              <p:nvPr/>
            </p:nvCxnSpPr>
            <p:spPr bwMode="auto">
              <a:xfrm>
                <a:off x="108983985" y="111892707"/>
                <a:ext cx="398849" cy="668460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sp>
            <p:nvSpPr>
              <p:cNvPr id="42" name="Text Box 54"/>
              <p:cNvSpPr txBox="1">
                <a:spLocks noChangeArrowheads="1"/>
              </p:cNvSpPr>
              <p:nvPr/>
            </p:nvSpPr>
            <p:spPr bwMode="auto">
              <a:xfrm>
                <a:off x="107926285" y="110254234"/>
                <a:ext cx="866663" cy="172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ТРАНСПОРТ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55"/>
              <p:cNvSpPr txBox="1">
                <a:spLocks noChangeArrowheads="1"/>
              </p:cNvSpPr>
              <p:nvPr/>
            </p:nvSpPr>
            <p:spPr bwMode="auto">
              <a:xfrm>
                <a:off x="106076058" y="111308962"/>
                <a:ext cx="751438" cy="172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ТОРГОВЛЯ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56"/>
              <p:cNvSpPr txBox="1">
                <a:spLocks noChangeArrowheads="1"/>
              </p:cNvSpPr>
              <p:nvPr/>
            </p:nvSpPr>
            <p:spPr bwMode="auto">
              <a:xfrm>
                <a:off x="105871066" y="110478163"/>
                <a:ext cx="1079981" cy="321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ОБРАЗОВАНИЕ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57"/>
              <p:cNvSpPr txBox="1">
                <a:spLocks noChangeArrowheads="1"/>
              </p:cNvSpPr>
              <p:nvPr/>
            </p:nvSpPr>
            <p:spPr bwMode="auto">
              <a:xfrm>
                <a:off x="106486815" y="109987151"/>
                <a:ext cx="1301080" cy="451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КОМПЬЮТЕРНЫЕ УСЛУГИ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 Box 58"/>
              <p:cNvSpPr txBox="1">
                <a:spLocks noChangeArrowheads="1"/>
              </p:cNvSpPr>
              <p:nvPr/>
            </p:nvSpPr>
            <p:spPr bwMode="auto">
              <a:xfrm>
                <a:off x="110665220" y="111346306"/>
                <a:ext cx="506996" cy="172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СВЯЗЬ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59"/>
              <p:cNvSpPr txBox="1">
                <a:spLocks noChangeArrowheads="1"/>
              </p:cNvSpPr>
              <p:nvPr/>
            </p:nvSpPr>
            <p:spPr bwMode="auto">
              <a:xfrm>
                <a:off x="106750542" y="112408957"/>
                <a:ext cx="1281065" cy="304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ПРОИЗВОДСТВО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8" name="AutoShape 60"/>
              <p:cNvCxnSpPr>
                <a:cxnSpLocks noChangeShapeType="1"/>
              </p:cNvCxnSpPr>
              <p:nvPr/>
            </p:nvCxnSpPr>
            <p:spPr bwMode="auto">
              <a:xfrm flipV="1">
                <a:off x="109639728" y="111432314"/>
                <a:ext cx="932506" cy="81483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Text Box 61"/>
              <p:cNvSpPr txBox="1">
                <a:spLocks noChangeArrowheads="1"/>
              </p:cNvSpPr>
              <p:nvPr/>
            </p:nvSpPr>
            <p:spPr bwMode="auto">
              <a:xfrm>
                <a:off x="110698937" y="110296673"/>
                <a:ext cx="709273" cy="259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ТУРИЗМ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62"/>
              <p:cNvSpPr txBox="1">
                <a:spLocks noChangeArrowheads="1"/>
              </p:cNvSpPr>
              <p:nvPr/>
            </p:nvSpPr>
            <p:spPr bwMode="auto">
              <a:xfrm>
                <a:off x="108911367" y="109873986"/>
                <a:ext cx="1151912" cy="3666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СЕЛЬСКОЕ ХОЗЯЙСТВО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 Box 63"/>
              <p:cNvSpPr txBox="1">
                <a:spLocks noChangeArrowheads="1"/>
              </p:cNvSpPr>
              <p:nvPr/>
            </p:nvSpPr>
            <p:spPr bwMode="auto">
              <a:xfrm>
                <a:off x="109900154" y="112387454"/>
                <a:ext cx="1094198" cy="452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ОБЩЕСТВЕННОЕ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315A"/>
                    </a:solidFill>
                    <a:effectLst/>
                    <a:latin typeface="Franklin Gothic Demi Cond" pitchFamily="34" charset="0"/>
                    <a:cs typeface="Arial" pitchFamily="34" charset="0"/>
                  </a:rPr>
                  <a:t>ПИТАНИЕ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AutoShape 64"/>
              <p:cNvCxnSpPr>
                <a:cxnSpLocks noChangeShapeType="1"/>
              </p:cNvCxnSpPr>
              <p:nvPr/>
            </p:nvCxnSpPr>
            <p:spPr bwMode="auto">
              <a:xfrm flipV="1">
                <a:off x="109600119" y="110650321"/>
                <a:ext cx="1394233" cy="751440"/>
              </a:xfrm>
              <a:prstGeom prst="straightConnector1">
                <a:avLst/>
              </a:prstGeom>
              <a:noFill/>
              <a:ln w="12700" algn="ctr">
                <a:solidFill>
                  <a:srgbClr val="00315A"/>
                </a:solidFill>
                <a:round/>
                <a:headEnd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pic>
        <p:nvPicPr>
          <p:cNvPr id="63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342121"/>
            <a:ext cx="1115616" cy="74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Прямоугольник 57"/>
          <p:cNvSpPr/>
          <p:nvPr/>
        </p:nvSpPr>
        <p:spPr>
          <a:xfrm>
            <a:off x="4913381" y="1333105"/>
            <a:ext cx="41044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Результаты </a:t>
            </a: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III </a:t>
            </a:r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этапа</a:t>
            </a: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будут</a:t>
            </a: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презентованы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11 декабря 2017г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.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ТПП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РФ на </a:t>
            </a:r>
            <a:r>
              <a:rPr lang="ru-RU" sz="20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Всероссийской акции, приуроченной к празднованию Международного дня борьбы с коррупцией </a:t>
            </a:r>
            <a:endParaRPr lang="ru-RU" sz="2000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29434" y="3141792"/>
            <a:ext cx="3807062" cy="120032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Добавлены 2 специальных вопроса по просьбе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Минэкономразвития России</a:t>
            </a:r>
            <a:endParaRPr lang="ru-RU" sz="2400" u="sng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39752" y="4524335"/>
            <a:ext cx="4158462" cy="618398"/>
            <a:chOff x="2180493" y="6261807"/>
            <a:chExt cx="4317721" cy="824527"/>
          </a:xfrm>
        </p:grpSpPr>
        <p:pic>
          <p:nvPicPr>
            <p:cNvPr id="62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180493" y="6309320"/>
              <a:ext cx="519299" cy="496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4" name="Группа 63"/>
            <p:cNvGrpSpPr/>
            <p:nvPr/>
          </p:nvGrpSpPr>
          <p:grpSpPr>
            <a:xfrm>
              <a:off x="2573777" y="6261807"/>
              <a:ext cx="3924437" cy="824527"/>
              <a:chOff x="2573777" y="6261807"/>
              <a:chExt cx="3924437" cy="824527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  <a:endParaRPr lang="ru-RU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579766" y="6552854"/>
                <a:ext cx="1569961" cy="533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2017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85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963" y="714318"/>
            <a:ext cx="8971655" cy="412838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81130" y="85308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i="1" dirty="0" smtClean="0"/>
          </a:p>
          <a:p>
            <a:pPr algn="ctr"/>
            <a:endParaRPr lang="ru-RU" sz="2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58532" y="-31728"/>
            <a:ext cx="9202531" cy="7895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СПЕЦИАЛЬНЫЙ ПРОЕКТ ТПП РФ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«БИЗНЕС-БАРОМЕТР КОРРУПЦИИ»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985" y="812967"/>
            <a:ext cx="3709498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СТАРТОВАЛ </a:t>
            </a:r>
            <a:r>
              <a:rPr lang="en-US" sz="2400" b="1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III</a:t>
            </a:r>
            <a:r>
              <a:rPr lang="ru-RU" sz="24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 этап </a:t>
            </a:r>
            <a:endParaRPr lang="ru-RU" sz="2400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25"/>
          <a:stretch/>
        </p:blipFill>
        <p:spPr bwMode="auto">
          <a:xfrm>
            <a:off x="323528" y="3297775"/>
            <a:ext cx="2210551" cy="174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50" y="1436627"/>
            <a:ext cx="2622358" cy="176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Блок-схема: альтернативный процесс 16"/>
          <p:cNvSpPr/>
          <p:nvPr/>
        </p:nvSpPr>
        <p:spPr>
          <a:xfrm>
            <a:off x="3921130" y="827153"/>
            <a:ext cx="2460065" cy="1043237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100</a:t>
            </a:r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АНКЕТ ОТ КАЖДОГО РЕГИОНА!</a:t>
            </a:r>
            <a:endParaRPr lang="ru-RU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2162181"/>
            <a:ext cx="5983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Проекту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дана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положительная оценка Управлением Президента Российской Федерации по вопросам противодействия коррупции, Министерством экономического развития Российской Федерацией, Министерством труда и социальной защиты Российской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Федерацией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6506324" y="826435"/>
            <a:ext cx="2542293" cy="1043237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АНКЕТЫ ПРИНИМАЮТСЯ  ДО </a:t>
            </a:r>
            <a:r>
              <a:rPr lang="ru-RU" sz="2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31 ОКТЯБРЯ 2017Г.</a:t>
            </a:r>
            <a:endParaRPr lang="ru-RU" sz="20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39263" y="4352687"/>
            <a:ext cx="3183903" cy="36933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ТОЛЬКО В ЭЛЕКТРОННОМ ВИДЕ!</a:t>
            </a:r>
            <a:endParaRPr lang="ru-RU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 rot="5400000">
            <a:off x="2391444" y="4216470"/>
            <a:ext cx="285271" cy="56005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16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342121"/>
            <a:ext cx="1115616" cy="74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2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21" y="785754"/>
            <a:ext cx="8971655" cy="412838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17757" y="85308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i="1" dirty="0" smtClean="0"/>
          </a:p>
          <a:p>
            <a:pPr algn="ctr"/>
            <a:endParaRPr lang="ru-RU" sz="2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58532" y="-31728"/>
            <a:ext cx="9202531" cy="7895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ПРОГОЛОСУЙ АНОНИМНО!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1" y="910211"/>
            <a:ext cx="4502926" cy="333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788024" y="853082"/>
            <a:ext cx="4219251" cy="110799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Зайди на сайт ТПП РФ и </a:t>
            </a:r>
            <a:r>
              <a:rPr lang="ru-RU" sz="2200" u="sng" dirty="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проголосуй</a:t>
            </a:r>
            <a:r>
              <a:rPr lang="ru-RU" sz="2200" dirty="0" smtClean="0">
                <a:solidFill>
                  <a:srgbClr val="FF0000"/>
                </a:solidFill>
                <a:latin typeface="Franklin Gothic Demi Cond" panose="020B0706030402020204" pitchFamily="34" charset="0"/>
              </a:rPr>
              <a:t>! 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Всего 7 вопросов по проблеме коррупции! 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67188" y="1967180"/>
            <a:ext cx="4355975" cy="248429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Результаты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направляются:</a:t>
            </a:r>
            <a:endParaRPr lang="ru-RU" u="sng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Губернаторам всех субъектов Российской Федерации;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Госдуму, политическим партиям;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Генеральную прокуратуру Российской Федерации, прокурорам субъектов Российской Федерации;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Franklin Gothic Demi Cond" panose="020B0706030402020204" pitchFamily="34" charset="0"/>
              </a:rPr>
              <a:t>Бизнес-объединениям и др.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0449" y="4290519"/>
            <a:ext cx="2088232" cy="48625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ВЫ С НАМИ?</a:t>
            </a:r>
            <a:endParaRPr lang="ru-RU" sz="3200" dirty="0"/>
          </a:p>
          <a:p>
            <a:pPr algn="ctr"/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4716976"/>
            <a:ext cx="2326698" cy="386891"/>
          </a:xfrm>
          <a:prstGeom prst="rect">
            <a:avLst/>
          </a:prstGeom>
          <a:solidFill>
            <a:srgbClr val="DB1313"/>
          </a:solidFill>
          <a:ln>
            <a:noFill/>
          </a:ln>
          <a:effectLst>
            <a:outerShdw blurRad="50800" dist="38100" dir="13980000" algn="b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ВЫ С НАМИ!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pic>
        <p:nvPicPr>
          <p:cNvPr id="26" name="Picture 3" descr="F:\PR\АНТИКОРРУПЦИЯ\Без имен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342121"/>
            <a:ext cx="1115616" cy="74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2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182</Words>
  <Application>Microsoft Office PowerPoint</Application>
  <PresentationFormat>Экран (16:9)</PresentationFormat>
  <Paragraphs>38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Шаповалова Д.А. (246)</dc:creator>
  <cp:lastModifiedBy>Андрюхина</cp:lastModifiedBy>
  <cp:revision>17</cp:revision>
  <dcterms:created xsi:type="dcterms:W3CDTF">2017-10-10T08:21:59Z</dcterms:created>
  <dcterms:modified xsi:type="dcterms:W3CDTF">2017-10-16T12:15:51Z</dcterms:modified>
</cp:coreProperties>
</file>