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  <p:sldMasterId id="2147483709" r:id="rId3"/>
    <p:sldMasterId id="2147483699" r:id="rId4"/>
    <p:sldMasterId id="2147483688" r:id="rId5"/>
  </p:sldMasterIdLst>
  <p:notesMasterIdLst>
    <p:notesMasterId r:id="rId32"/>
  </p:notesMasterIdLst>
  <p:handoutMasterIdLst>
    <p:handoutMasterId r:id="rId33"/>
  </p:handoutMasterIdLst>
  <p:sldIdLst>
    <p:sldId id="355" r:id="rId6"/>
    <p:sldId id="386" r:id="rId7"/>
    <p:sldId id="390" r:id="rId8"/>
    <p:sldId id="391" r:id="rId9"/>
    <p:sldId id="392" r:id="rId10"/>
    <p:sldId id="393" r:id="rId11"/>
    <p:sldId id="387" r:id="rId12"/>
    <p:sldId id="388" r:id="rId13"/>
    <p:sldId id="389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</p:sldIdLst>
  <p:sldSz cx="9144000" cy="5143500" type="screen16x9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B"/>
    <a:srgbClr val="E04E39"/>
    <a:srgbClr val="C39367"/>
    <a:srgbClr val="702B0E"/>
    <a:srgbClr val="000000"/>
    <a:srgbClr val="FB3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743" autoAdjust="0"/>
  </p:normalViewPr>
  <p:slideViewPr>
    <p:cSldViewPr snapToGrid="0" snapToObjects="1">
      <p:cViewPr varScale="1">
        <p:scale>
          <a:sx n="154" d="100"/>
          <a:sy n="154" d="100"/>
        </p:scale>
        <p:origin x="-3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17-02%20&#1044;&#1086;&#1082;&#1083;&#1072;&#1076;%20&#1043;&#1086;&#1088;&#1080;&#1094;&#1082;&#1086;&#1075;&#1086;%20&#1076;&#1080;&#1088;&#1077;&#1082;&#1090;&#1086;&#1088;&#1072;&#1084;%20&#1092;&#1080;&#1083;&#1080;&#1072;&#1083;&#1086;&#1074;\obs_tables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cb.ru\doc\Groups\&#1044;&#1077;&#1087;&#1072;&#1088;&#1090;&#1072;&#1084;&#1077;&#1085;&#1090;%20&#1087;&#1083;&#1072;&#1085;&#1080;&#1088;&#1086;&#1074;&#1072;&#1085;&#1080;&#1103;%20&#1080;%20&#1092;&#1080;&#1085;&#1072;&#1085;&#1089;&#1086;&#1074;&#1086;&#1075;&#1086;%20&#1072;&#1085;&#1072;&#1083;&#1080;&#1079;&#1072;\&#1054;&#1090;&#1076;&#1077;&#1083;&#1099;\&#1054;&#1090;&#1076;&#1077;&#1083;%20&#1089;&#1090;&#1088;&#1072;&#1090;&#1077;&#1075;&#1080;&#1095;&#1077;&#1089;&#1082;&#1086;&#1075;&#1086;%20&#1091;&#1087;&#1088;&#1072;&#1074;&#1083;&#1077;&#1085;&#1080;&#1103;\&#1044;&#1086;&#1082;&#1083;&#1072;&#1076;&#1099;\2017-02%20&#1044;&#1086;&#1082;&#1083;&#1072;&#1076;%20&#1043;&#1086;&#1088;&#1080;&#1094;&#1082;&#1086;&#1075;&#1086;%20&#1076;&#1080;&#1088;&#1077;&#1082;&#1090;&#1086;&#1088;&#1072;&#1084;%20&#1092;&#1080;&#1083;&#1080;&#1072;&#1083;&#1086;&#1074;\&#1082;%20&#1076;&#1086;&#1082;&#1083;&#1072;&#1076;&#1091;%20&#1043;&#1086;&#1088;&#1080;&#1094;&#1082;&#1086;&#1075;&#108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65909907208738"/>
          <c:y val="3.3677076904896346E-2"/>
          <c:w val="0.81398125851731784"/>
          <c:h val="0.72799509525322581"/>
        </c:manualLayout>
      </c:layout>
      <c:lineChart>
        <c:grouping val="standard"/>
        <c:varyColors val="0"/>
        <c:ser>
          <c:idx val="0"/>
          <c:order val="0"/>
          <c:tx>
            <c:strRef>
              <c:f>'Активы - всего'!$B$43</c:f>
              <c:strCache>
                <c:ptCount val="1"/>
                <c:pt idx="0">
                  <c:v>РФ: активы</c:v>
                </c:pt>
              </c:strCache>
            </c:strRef>
          </c:tx>
          <c:spPr>
            <a:ln>
              <a:solidFill>
                <a:srgbClr val="9E0B0F"/>
              </a:solidFill>
            </a:ln>
          </c:spPr>
          <c:marker>
            <c:symbol val="circle"/>
            <c:size val="7"/>
            <c:spPr>
              <a:solidFill>
                <a:srgbClr val="89211B"/>
              </a:solidFill>
              <a:ln>
                <a:solidFill>
                  <a:srgbClr val="9E0B0F"/>
                </a:solidFill>
              </a:ln>
            </c:spPr>
          </c:marker>
          <c:dLbls>
            <c:dLbl>
              <c:idx val="12"/>
              <c:layout>
                <c:manualLayout>
                  <c:x val="-6.6812138678743596E-2"/>
                  <c:y val="-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89211B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'Активы - всего'!$CT$2:$DF$2</c:f>
              <c:numCache>
                <c:formatCode>d/mm/yy</c:formatCode>
                <c:ptCount val="13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</c:numCache>
            </c:numRef>
          </c:cat>
          <c:val>
            <c:numRef>
              <c:f>'Активы - всего'!$CT$43:$DF$43</c:f>
              <c:numCache>
                <c:formatCode>0%</c:formatCode>
                <c:ptCount val="13"/>
                <c:pt idx="0" formatCode="0.0%">
                  <c:v>6.8853924259884916E-2</c:v>
                </c:pt>
                <c:pt idx="1">
                  <c:v>3.6897941027114425E-2</c:v>
                </c:pt>
                <c:pt idx="2">
                  <c:v>8.9993361042386463E-2</c:v>
                </c:pt>
                <c:pt idx="3">
                  <c:v>8.9559913911597261E-2</c:v>
                </c:pt>
                <c:pt idx="4">
                  <c:v>0.10333640608366856</c:v>
                </c:pt>
                <c:pt idx="5">
                  <c:v>0.10806899736938536</c:v>
                </c:pt>
                <c:pt idx="6">
                  <c:v>8.2048268301009766E-2</c:v>
                </c:pt>
                <c:pt idx="7">
                  <c:v>6.9089933735081904E-2</c:v>
                </c:pt>
                <c:pt idx="8">
                  <c:v>1.601115564196532E-2</c:v>
                </c:pt>
                <c:pt idx="9">
                  <c:v>5.7864968264698122E-3</c:v>
                </c:pt>
                <c:pt idx="10">
                  <c:v>1.3341524578967872E-2</c:v>
                </c:pt>
                <c:pt idx="11">
                  <c:v>1.6863029850881624E-2</c:v>
                </c:pt>
                <c:pt idx="12" formatCode="0.0%">
                  <c:v>-3.5379067563990244E-2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'Активы - всего'!$B$44</c:f>
              <c:strCache>
                <c:ptCount val="1"/>
                <c:pt idx="0">
                  <c:v>ЗСКБ: чистые активы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circle"/>
            <c:size val="7"/>
            <c:spPr>
              <a:solidFill>
                <a:srgbClr val="00757B"/>
              </a:solidFill>
              <a:ln>
                <a:solidFill>
                  <a:srgbClr val="00757B"/>
                </a:solidFill>
              </a:ln>
            </c:spPr>
          </c:marker>
          <c:dLbls>
            <c:dLbl>
              <c:idx val="12"/>
              <c:layout>
                <c:manualLayout>
                  <c:x val="-8.7145969498909626E-3"/>
                  <c:y val="-5.21655653284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57B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'Активы - всего'!$CT$2:$DF$2</c:f>
              <c:numCache>
                <c:formatCode>d/mm/yy</c:formatCode>
                <c:ptCount val="13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</c:numCache>
            </c:numRef>
          </c:cat>
          <c:val>
            <c:numRef>
              <c:f>'Активы - всего'!$CT$44:$DF$44</c:f>
              <c:numCache>
                <c:formatCode>0%</c:formatCode>
                <c:ptCount val="13"/>
                <c:pt idx="0" formatCode="0.0%">
                  <c:v>4.6114215397248266E-3</c:v>
                </c:pt>
                <c:pt idx="1">
                  <c:v>2.0525966508190052E-2</c:v>
                </c:pt>
                <c:pt idx="2">
                  <c:v>1.7431129461356505E-2</c:v>
                </c:pt>
                <c:pt idx="3">
                  <c:v>6.6883746306625871E-2</c:v>
                </c:pt>
                <c:pt idx="4">
                  <c:v>9.1329820908584672E-2</c:v>
                </c:pt>
                <c:pt idx="5">
                  <c:v>9.5132953037572215E-2</c:v>
                </c:pt>
                <c:pt idx="6">
                  <c:v>7.1106952003490598E-2</c:v>
                </c:pt>
                <c:pt idx="7">
                  <c:v>4.7467703062226828E-2</c:v>
                </c:pt>
                <c:pt idx="8">
                  <c:v>1.2490444328515206E-2</c:v>
                </c:pt>
                <c:pt idx="9">
                  <c:v>0.12027874148836018</c:v>
                </c:pt>
                <c:pt idx="10">
                  <c:v>0.10690664694594101</c:v>
                </c:pt>
                <c:pt idx="11">
                  <c:v>9.9144124763177036E-2</c:v>
                </c:pt>
                <c:pt idx="12" formatCode="0.0%">
                  <c:v>0.11296700769320367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07136"/>
        <c:axId val="136108672"/>
      </c:lineChart>
      <c:dateAx>
        <c:axId val="136107136"/>
        <c:scaling>
          <c:orientation val="minMax"/>
        </c:scaling>
        <c:delete val="0"/>
        <c:axPos val="b"/>
        <c:numFmt formatCode="d/mm/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36108672"/>
        <c:crosses val="autoZero"/>
        <c:auto val="1"/>
        <c:lblOffset val="100"/>
        <c:baseTimeUnit val="months"/>
      </c:dateAx>
      <c:valAx>
        <c:axId val="1361086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6107136"/>
        <c:crosses val="autoZero"/>
        <c:crossBetween val="between"/>
        <c:majorUnit val="5.0000000000000017E-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31062254461976E-2"/>
          <c:y val="3.0531436677975959E-2"/>
          <c:w val="0.91807045318931824"/>
          <c:h val="0.69243631049541499"/>
        </c:manualLayout>
      </c:layout>
      <c:lineChart>
        <c:grouping val="standard"/>
        <c:varyColors val="0"/>
        <c:ser>
          <c:idx val="0"/>
          <c:order val="0"/>
          <c:tx>
            <c:strRef>
              <c:f>Портфели!$A$54</c:f>
              <c:strCache>
                <c:ptCount val="1"/>
                <c:pt idx="0">
                  <c:v>РФ: кредиты ЮЛ всего</c:v>
                </c:pt>
              </c:strCache>
            </c:strRef>
          </c:tx>
          <c:spPr>
            <a:ln>
              <a:solidFill>
                <a:srgbClr val="89211B"/>
              </a:solidFill>
            </a:ln>
          </c:spPr>
          <c:marker>
            <c:symbol val="circle"/>
            <c:size val="7"/>
            <c:spPr>
              <a:solidFill>
                <a:srgbClr val="89211B"/>
              </a:solidFill>
              <a:ln>
                <a:solidFill>
                  <a:srgbClr val="89211B"/>
                </a:solidFill>
              </a:ln>
            </c:spPr>
          </c:marker>
          <c:dLbls>
            <c:dLbl>
              <c:idx val="12"/>
              <c:layout>
                <c:manualLayout>
                  <c:x val="-5.705682620281081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4321622001483938E-3"/>
                  <c:y val="-4.076445999805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89211B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Портфели!$N$40:$Z$40</c:f>
              <c:numCache>
                <c:formatCode>d/mm/yy</c:formatCode>
                <c:ptCount val="13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</c:numCache>
            </c:numRef>
          </c:cat>
          <c:val>
            <c:numRef>
              <c:f>Портфели!$N$54:$Z$54</c:f>
              <c:numCache>
                <c:formatCode>0.0%</c:formatCode>
                <c:ptCount val="13"/>
                <c:pt idx="0">
                  <c:v>0</c:v>
                </c:pt>
                <c:pt idx="1">
                  <c:v>2.3671828670643887E-2</c:v>
                </c:pt>
                <c:pt idx="2">
                  <c:v>1.5482258483759061E-2</c:v>
                </c:pt>
                <c:pt idx="3">
                  <c:v>-2.7648439459998179E-2</c:v>
                </c:pt>
                <c:pt idx="4">
                  <c:v>-4.3652967945948216E-2</c:v>
                </c:pt>
                <c:pt idx="5">
                  <c:v>-5.785334694159773E-2</c:v>
                </c:pt>
                <c:pt idx="6">
                  <c:v>-6.2158239722942779E-2</c:v>
                </c:pt>
                <c:pt idx="7">
                  <c:v>-4.6941450964219408E-2</c:v>
                </c:pt>
                <c:pt idx="8">
                  <c:v>-5.5683835537046922E-2</c:v>
                </c:pt>
                <c:pt idx="9">
                  <c:v>-6.7917683550937108E-2</c:v>
                </c:pt>
                <c:pt idx="10">
                  <c:v>-6.4564578702395181E-2</c:v>
                </c:pt>
                <c:pt idx="11">
                  <c:v>-5.5957280493488699E-2</c:v>
                </c:pt>
                <c:pt idx="12">
                  <c:v>-9.5077469776358017E-2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Портфели!$A$55</c:f>
              <c:strCache>
                <c:ptCount val="1"/>
                <c:pt idx="0">
                  <c:v>ЗСКБ: кредиты ЮЛ всего</c:v>
                </c:pt>
              </c:strCache>
            </c:strRef>
          </c:tx>
          <c:spPr>
            <a:ln>
              <a:solidFill>
                <a:srgbClr val="00757B"/>
              </a:solidFill>
            </a:ln>
          </c:spPr>
          <c:marker>
            <c:symbol val="circle"/>
            <c:size val="7"/>
            <c:spPr>
              <a:solidFill>
                <a:srgbClr val="00757B"/>
              </a:solidFill>
              <a:ln>
                <a:solidFill>
                  <a:srgbClr val="00757B"/>
                </a:solidFill>
              </a:ln>
            </c:spPr>
          </c:marker>
          <c:dLbls>
            <c:dLbl>
              <c:idx val="12"/>
              <c:layout>
                <c:manualLayout>
                  <c:x val="-1.5849118389669788E-2"/>
                  <c:y val="3.7987232187876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4321513235897427E-3"/>
                  <c:y val="4.118401336048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57B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Портфели!$N$40:$Z$40</c:f>
              <c:numCache>
                <c:formatCode>d/mm/yy</c:formatCode>
                <c:ptCount val="13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</c:numCache>
            </c:numRef>
          </c:cat>
          <c:val>
            <c:numRef>
              <c:f>Портфели!$N$55:$Z$55</c:f>
              <c:numCache>
                <c:formatCode>0.0%</c:formatCode>
                <c:ptCount val="13"/>
                <c:pt idx="0">
                  <c:v>0</c:v>
                </c:pt>
                <c:pt idx="1">
                  <c:v>1.971512871197945E-2</c:v>
                </c:pt>
                <c:pt idx="2">
                  <c:v>-3.2049950302887042E-2</c:v>
                </c:pt>
                <c:pt idx="3">
                  <c:v>-8.7584978975562444E-2</c:v>
                </c:pt>
                <c:pt idx="4">
                  <c:v>1.20882518137142E-2</c:v>
                </c:pt>
                <c:pt idx="5">
                  <c:v>1.2442709675901002E-2</c:v>
                </c:pt>
                <c:pt idx="6">
                  <c:v>2.5629163261977179E-2</c:v>
                </c:pt>
                <c:pt idx="7">
                  <c:v>2.7824043726868423E-2</c:v>
                </c:pt>
                <c:pt idx="8">
                  <c:v>5.3035712732285363E-2</c:v>
                </c:pt>
                <c:pt idx="9">
                  <c:v>4.6071404807975565E-2</c:v>
                </c:pt>
                <c:pt idx="10">
                  <c:v>9.8611634963188713E-2</c:v>
                </c:pt>
                <c:pt idx="11">
                  <c:v>0.10615951101984787</c:v>
                </c:pt>
                <c:pt idx="12">
                  <c:v>8.5662422136113331E-2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55456"/>
        <c:axId val="163956992"/>
      </c:lineChart>
      <c:dateAx>
        <c:axId val="163955456"/>
        <c:scaling>
          <c:orientation val="minMax"/>
        </c:scaling>
        <c:delete val="0"/>
        <c:axPos val="b"/>
        <c:numFmt formatCode="d/mm/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63956992"/>
        <c:crosses val="autoZero"/>
        <c:auto val="1"/>
        <c:lblOffset val="100"/>
        <c:baseTimeUnit val="months"/>
      </c:dateAx>
      <c:valAx>
        <c:axId val="163956992"/>
        <c:scaling>
          <c:orientation val="minMax"/>
          <c:max val="0.15000000000000005"/>
          <c:min val="-0.11000000000000001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395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342132439490386E-2"/>
          <c:y val="0.87937942792681179"/>
          <c:w val="0.9473155022685652"/>
          <c:h val="5.278622888055174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82147354697688E-2"/>
          <c:y val="5.4267473782808572E-2"/>
          <c:w val="0.90720515189269546"/>
          <c:h val="0.85937450171030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5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PowerPoint]ЧП'!$B$36:$C$36</c:f>
              <c:numCache>
                <c:formatCode>m/d/yyyy</c:formatCode>
                <c:ptCount val="2"/>
                <c:pt idx="0">
                  <c:v>42370</c:v>
                </c:pt>
                <c:pt idx="1">
                  <c:v>42736</c:v>
                </c:pt>
              </c:numCache>
            </c:numRef>
          </c:cat>
          <c:val>
            <c:numRef>
              <c:f>'[Диаграмма в Microsoft PowerPoint]ЧП'!$B$37:$C$37</c:f>
              <c:numCache>
                <c:formatCode>0.0</c:formatCode>
                <c:ptCount val="2"/>
                <c:pt idx="0">
                  <c:v>12.265039</c:v>
                </c:pt>
                <c:pt idx="1">
                  <c:v>13.845000000000001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22304"/>
        <c:axId val="36324096"/>
      </c:barChart>
      <c:catAx>
        <c:axId val="363223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36324096"/>
        <c:crosses val="autoZero"/>
        <c:auto val="0"/>
        <c:lblAlgn val="ctr"/>
        <c:lblOffset val="100"/>
        <c:noMultiLvlLbl val="0"/>
      </c:catAx>
      <c:valAx>
        <c:axId val="3632409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632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94CFA-E2DF-4568-ADBE-A06B88124C7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0699F-9749-4222-A715-0AEA54B30934}">
      <dgm:prSet phldrT="[Текст]" custT="1"/>
      <dgm:spPr>
        <a:solidFill>
          <a:schemeClr val="bg1"/>
        </a:solidFill>
        <a:ln>
          <a:solidFill>
            <a:srgbClr val="008080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Каждый 5-ый клиент с нами </a:t>
          </a:r>
        </a:p>
        <a:p>
          <a:pPr algn="ctr"/>
          <a:r>
            <a:rPr lang="ru-RU" sz="18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БОЛЕЕ 10 ЛЕТ</a:t>
          </a:r>
          <a:endParaRPr lang="ru-RU" sz="1800" dirty="0"/>
        </a:p>
      </dgm:t>
    </dgm:pt>
    <dgm:pt modelId="{34252FF3-40C2-4172-A5BF-D0EFD4622982}" type="parTrans" cxnId="{B59EA346-52B8-4723-B040-5B7EA20C4A07}">
      <dgm:prSet/>
      <dgm:spPr>
        <a:ln>
          <a:solidFill>
            <a:srgbClr val="00757B"/>
          </a:solidFill>
        </a:ln>
      </dgm:spPr>
      <dgm:t>
        <a:bodyPr/>
        <a:lstStyle/>
        <a:p>
          <a:endParaRPr lang="ru-RU"/>
        </a:p>
      </dgm:t>
    </dgm:pt>
    <dgm:pt modelId="{5B21C5A1-06C7-41DB-B8F1-70FE1EF39008}" type="sibTrans" cxnId="{B59EA346-52B8-4723-B040-5B7EA20C4A07}">
      <dgm:prSet/>
      <dgm:spPr/>
      <dgm:t>
        <a:bodyPr/>
        <a:lstStyle/>
        <a:p>
          <a:endParaRPr lang="ru-RU"/>
        </a:p>
      </dgm:t>
    </dgm:pt>
    <dgm:pt modelId="{68E58AC1-ECC8-4361-B544-A0C52B195943}">
      <dgm:prSet phldrT="[Текст]" custT="1"/>
      <dgm:spPr>
        <a:solidFill>
          <a:schemeClr val="bg1"/>
        </a:solidFill>
        <a:ln>
          <a:solidFill>
            <a:srgbClr val="00808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Количество корпоративных </a:t>
          </a:r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клиентов </a:t>
          </a:r>
          <a:endParaRPr lang="en-US" sz="1400" b="1" dirty="0" smtClean="0">
            <a:solidFill>
              <a:srgbClr val="C00000"/>
            </a:solidFill>
            <a:latin typeface="Arial Narrow" panose="020B060602020203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БОЛЕЕ  25 000</a:t>
          </a:r>
        </a:p>
      </dgm:t>
    </dgm:pt>
    <dgm:pt modelId="{9D6FB47F-D3B4-4930-BFF8-85290CEA723B}" type="parTrans" cxnId="{5F1B10DE-8689-4C3A-99D6-054777977D70}">
      <dgm:prSet/>
      <dgm:spPr>
        <a:ln>
          <a:solidFill>
            <a:srgbClr val="00757B"/>
          </a:solidFill>
        </a:ln>
      </dgm:spPr>
      <dgm:t>
        <a:bodyPr/>
        <a:lstStyle/>
        <a:p>
          <a:endParaRPr lang="ru-RU"/>
        </a:p>
      </dgm:t>
    </dgm:pt>
    <dgm:pt modelId="{738B5155-AEAA-41E4-9F8F-5DF04C7324F0}" type="sibTrans" cxnId="{5F1B10DE-8689-4C3A-99D6-054777977D70}">
      <dgm:prSet/>
      <dgm:spPr/>
      <dgm:t>
        <a:bodyPr/>
        <a:lstStyle/>
        <a:p>
          <a:endParaRPr lang="ru-RU"/>
        </a:p>
      </dgm:t>
    </dgm:pt>
    <dgm:pt modelId="{5E44D3E8-4B5B-42A9-9A00-276B836ADE44}">
      <dgm:prSet phldrT="[Текст]" custT="1"/>
      <dgm:spPr>
        <a:solidFill>
          <a:schemeClr val="bg1"/>
        </a:solidFill>
        <a:ln>
          <a:solidFill>
            <a:srgbClr val="00808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latin typeface="Arial Narrow" panose="020B0606020202030204" pitchFamily="34" charset="0"/>
            </a:rPr>
            <a:t>87% доля МСБ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от общего числа корпоративных клиентов </a:t>
          </a:r>
          <a:endParaRPr lang="ru-RU" sz="1100" dirty="0"/>
        </a:p>
      </dgm:t>
    </dgm:pt>
    <dgm:pt modelId="{752010B6-9A85-4E54-A798-E87244298406}" type="parTrans" cxnId="{34CB82FE-7D18-45A0-A4ED-D4EDD4D341A4}">
      <dgm:prSet/>
      <dgm:spPr>
        <a:ln>
          <a:solidFill>
            <a:srgbClr val="00757B"/>
          </a:solidFill>
        </a:ln>
      </dgm:spPr>
      <dgm:t>
        <a:bodyPr/>
        <a:lstStyle/>
        <a:p>
          <a:endParaRPr lang="ru-RU"/>
        </a:p>
      </dgm:t>
    </dgm:pt>
    <dgm:pt modelId="{13E3D8D9-480F-4AA2-8588-8099E1E6D42F}" type="sibTrans" cxnId="{34CB82FE-7D18-45A0-A4ED-D4EDD4D341A4}">
      <dgm:prSet/>
      <dgm:spPr/>
      <dgm:t>
        <a:bodyPr/>
        <a:lstStyle/>
        <a:p>
          <a:endParaRPr lang="ru-RU"/>
        </a:p>
      </dgm:t>
    </dgm:pt>
    <dgm:pt modelId="{F5A4BB43-3E31-46DB-8A5F-B4DA4745F4B6}" type="pres">
      <dgm:prSet presAssocID="{05494CFA-E2DF-4568-ADBE-A06B88124C7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408B2-7BC1-4DE0-80DB-36978CFA2480}" type="pres">
      <dgm:prSet presAssocID="{05494CFA-E2DF-4568-ADBE-A06B88124C72}" presName="cycle" presStyleCnt="0"/>
      <dgm:spPr/>
    </dgm:pt>
    <dgm:pt modelId="{26683C68-FD13-481B-8766-3B2DCEB9F35B}" type="pres">
      <dgm:prSet presAssocID="{05494CFA-E2DF-4568-ADBE-A06B88124C72}" presName="centerShape" presStyleCnt="0"/>
      <dgm:spPr/>
    </dgm:pt>
    <dgm:pt modelId="{C95BBD68-7D70-49F9-AC52-F1A60ECE3D2D}" type="pres">
      <dgm:prSet presAssocID="{05494CFA-E2DF-4568-ADBE-A06B88124C72}" presName="connSite" presStyleLbl="node1" presStyleIdx="0" presStyleCnt="4"/>
      <dgm:spPr/>
    </dgm:pt>
    <dgm:pt modelId="{25293E86-2560-4547-8545-3301F53330EA}" type="pres">
      <dgm:prSet presAssocID="{05494CFA-E2DF-4568-ADBE-A06B88124C72}" presName="visible" presStyleLbl="node1" presStyleIdx="0" presStyleCnt="4" custScaleX="175695" custScaleY="93116" custLinFactNeighborX="-34758" custLinFactNeighborY="-7942"/>
      <dgm:spPr>
        <a:solidFill>
          <a:srgbClr val="00757B"/>
        </a:solidFill>
        <a:ln>
          <a:solidFill>
            <a:srgbClr val="00757B"/>
          </a:solidFill>
        </a:ln>
      </dgm:spPr>
    </dgm:pt>
    <dgm:pt modelId="{092D664C-BCED-45E8-B12C-A58D6612B261}" type="pres">
      <dgm:prSet presAssocID="{34252FF3-40C2-4172-A5BF-D0EFD462298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79525FD-E477-4F99-AE76-5212F058F368}" type="pres">
      <dgm:prSet presAssocID="{90F0699F-9749-4222-A715-0AEA54B30934}" presName="node" presStyleCnt="0"/>
      <dgm:spPr/>
    </dgm:pt>
    <dgm:pt modelId="{969C291E-8690-4E6F-8C54-B8846644E442}" type="pres">
      <dgm:prSet presAssocID="{90F0699F-9749-4222-A715-0AEA54B30934}" presName="parentNode" presStyleLbl="node1" presStyleIdx="1" presStyleCnt="4" custScaleX="270808" custScaleY="101588" custLinFactX="100000" custLinFactY="13715" custLinFactNeighborX="17653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A9D1C-2779-41F4-B077-8754F00D0FEA}" type="pres">
      <dgm:prSet presAssocID="{90F0699F-9749-4222-A715-0AEA54B3093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BE13D-1B70-4382-9D0D-D0C94F908E9E}" type="pres">
      <dgm:prSet presAssocID="{9D6FB47F-D3B4-4930-BFF8-85290CEA723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BF6E6DA-8E22-4AF9-A2AC-DB62B7374F53}" type="pres">
      <dgm:prSet presAssocID="{68E58AC1-ECC8-4361-B544-A0C52B195943}" presName="node" presStyleCnt="0"/>
      <dgm:spPr/>
    </dgm:pt>
    <dgm:pt modelId="{2FDE3245-7F56-4025-9026-50EB042BBDBD}" type="pres">
      <dgm:prSet presAssocID="{68E58AC1-ECC8-4361-B544-A0C52B195943}" presName="parentNode" presStyleLbl="node1" presStyleIdx="2" presStyleCnt="4" custScaleX="278263" custScaleY="93480" custLinFactX="3569" custLinFactY="-19437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7E554-4885-44F0-9495-B2ABD98D9D42}" type="pres">
      <dgm:prSet presAssocID="{68E58AC1-ECC8-4361-B544-A0C52B19594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9784-32B9-4CFA-AB10-654BAA476E2D}" type="pres">
      <dgm:prSet presAssocID="{752010B6-9A85-4E54-A798-E8724429840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C79429C-BB52-4F52-BEAD-75C1F779C5CA}" type="pres">
      <dgm:prSet presAssocID="{5E44D3E8-4B5B-42A9-9A00-276B836ADE44}" presName="node" presStyleCnt="0"/>
      <dgm:spPr/>
    </dgm:pt>
    <dgm:pt modelId="{A9D89214-8D73-437C-B058-F27A346ED808}" type="pres">
      <dgm:prSet presAssocID="{5E44D3E8-4B5B-42A9-9A00-276B836ADE44}" presName="parentNode" presStyleLbl="node1" presStyleIdx="3" presStyleCnt="4" custScaleX="293018" custScaleY="99263" custLinFactX="53114" custLinFactNeighborX="100000" custLinFactNeighborY="-13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E82D9-6D7E-42A9-9B93-2786667EB413}" type="pres">
      <dgm:prSet presAssocID="{5E44D3E8-4B5B-42A9-9A00-276B836ADE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F4622-3889-42CD-8BEA-1168F71A1ADA}" type="presOf" srcId="{05494CFA-E2DF-4568-ADBE-A06B88124C72}" destId="{F5A4BB43-3E31-46DB-8A5F-B4DA4745F4B6}" srcOrd="0" destOrd="0" presId="urn:microsoft.com/office/officeart/2005/8/layout/radial2"/>
    <dgm:cxn modelId="{5F1B10DE-8689-4C3A-99D6-054777977D70}" srcId="{05494CFA-E2DF-4568-ADBE-A06B88124C72}" destId="{68E58AC1-ECC8-4361-B544-A0C52B195943}" srcOrd="1" destOrd="0" parTransId="{9D6FB47F-D3B4-4930-BFF8-85290CEA723B}" sibTransId="{738B5155-AEAA-41E4-9F8F-5DF04C7324F0}"/>
    <dgm:cxn modelId="{0E889D8D-A90E-4BC2-B31C-A43511C0786D}" type="presOf" srcId="{34252FF3-40C2-4172-A5BF-D0EFD4622982}" destId="{092D664C-BCED-45E8-B12C-A58D6612B261}" srcOrd="0" destOrd="0" presId="urn:microsoft.com/office/officeart/2005/8/layout/radial2"/>
    <dgm:cxn modelId="{3856D9A1-7BEB-4201-AFC6-911356C0862F}" type="presOf" srcId="{5E44D3E8-4B5B-42A9-9A00-276B836ADE44}" destId="{A9D89214-8D73-437C-B058-F27A346ED808}" srcOrd="0" destOrd="0" presId="urn:microsoft.com/office/officeart/2005/8/layout/radial2"/>
    <dgm:cxn modelId="{DFC1BC5A-D9DF-4CCA-AC02-673A0B54896A}" type="presOf" srcId="{68E58AC1-ECC8-4361-B544-A0C52B195943}" destId="{2FDE3245-7F56-4025-9026-50EB042BBDBD}" srcOrd="0" destOrd="0" presId="urn:microsoft.com/office/officeart/2005/8/layout/radial2"/>
    <dgm:cxn modelId="{B59EA346-52B8-4723-B040-5B7EA20C4A07}" srcId="{05494CFA-E2DF-4568-ADBE-A06B88124C72}" destId="{90F0699F-9749-4222-A715-0AEA54B30934}" srcOrd="0" destOrd="0" parTransId="{34252FF3-40C2-4172-A5BF-D0EFD4622982}" sibTransId="{5B21C5A1-06C7-41DB-B8F1-70FE1EF39008}"/>
    <dgm:cxn modelId="{D4CC0628-7CB3-4B5D-8331-32D0CBEBEE6F}" type="presOf" srcId="{90F0699F-9749-4222-A715-0AEA54B30934}" destId="{969C291E-8690-4E6F-8C54-B8846644E442}" srcOrd="0" destOrd="0" presId="urn:microsoft.com/office/officeart/2005/8/layout/radial2"/>
    <dgm:cxn modelId="{DD3C807E-986A-46B7-81D5-61846C5872A9}" type="presOf" srcId="{9D6FB47F-D3B4-4930-BFF8-85290CEA723B}" destId="{3EFBE13D-1B70-4382-9D0D-D0C94F908E9E}" srcOrd="0" destOrd="0" presId="urn:microsoft.com/office/officeart/2005/8/layout/radial2"/>
    <dgm:cxn modelId="{34CB82FE-7D18-45A0-A4ED-D4EDD4D341A4}" srcId="{05494CFA-E2DF-4568-ADBE-A06B88124C72}" destId="{5E44D3E8-4B5B-42A9-9A00-276B836ADE44}" srcOrd="2" destOrd="0" parTransId="{752010B6-9A85-4E54-A798-E87244298406}" sibTransId="{13E3D8D9-480F-4AA2-8588-8099E1E6D42F}"/>
    <dgm:cxn modelId="{252279B6-50BB-4CB5-ADAD-899D579E4957}" type="presOf" srcId="{752010B6-9A85-4E54-A798-E87244298406}" destId="{DC969784-32B9-4CFA-AB10-654BAA476E2D}" srcOrd="0" destOrd="0" presId="urn:microsoft.com/office/officeart/2005/8/layout/radial2"/>
    <dgm:cxn modelId="{CE93C6B4-9E4C-4EF7-A409-476DCC21EA91}" type="presParOf" srcId="{F5A4BB43-3E31-46DB-8A5F-B4DA4745F4B6}" destId="{30B408B2-7BC1-4DE0-80DB-36978CFA2480}" srcOrd="0" destOrd="0" presId="urn:microsoft.com/office/officeart/2005/8/layout/radial2"/>
    <dgm:cxn modelId="{765D270B-7D21-46B8-88E0-834C3C7DDBE1}" type="presParOf" srcId="{30B408B2-7BC1-4DE0-80DB-36978CFA2480}" destId="{26683C68-FD13-481B-8766-3B2DCEB9F35B}" srcOrd="0" destOrd="0" presId="urn:microsoft.com/office/officeart/2005/8/layout/radial2"/>
    <dgm:cxn modelId="{C6515516-1A7A-4234-877B-644AC253F3C7}" type="presParOf" srcId="{26683C68-FD13-481B-8766-3B2DCEB9F35B}" destId="{C95BBD68-7D70-49F9-AC52-F1A60ECE3D2D}" srcOrd="0" destOrd="0" presId="urn:microsoft.com/office/officeart/2005/8/layout/radial2"/>
    <dgm:cxn modelId="{8D853175-DC51-4D62-B794-89C2ED310B4D}" type="presParOf" srcId="{26683C68-FD13-481B-8766-3B2DCEB9F35B}" destId="{25293E86-2560-4547-8545-3301F53330EA}" srcOrd="1" destOrd="0" presId="urn:microsoft.com/office/officeart/2005/8/layout/radial2"/>
    <dgm:cxn modelId="{8DB5746B-5A89-4A04-BCD6-9EAD3F081D88}" type="presParOf" srcId="{30B408B2-7BC1-4DE0-80DB-36978CFA2480}" destId="{092D664C-BCED-45E8-B12C-A58D6612B261}" srcOrd="1" destOrd="0" presId="urn:microsoft.com/office/officeart/2005/8/layout/radial2"/>
    <dgm:cxn modelId="{6AFD0586-E0DB-4CFD-87B6-08A4C383535C}" type="presParOf" srcId="{30B408B2-7BC1-4DE0-80DB-36978CFA2480}" destId="{979525FD-E477-4F99-AE76-5212F058F368}" srcOrd="2" destOrd="0" presId="urn:microsoft.com/office/officeart/2005/8/layout/radial2"/>
    <dgm:cxn modelId="{93A343CF-EF8D-4D5F-ABD9-72CDDDAD26E2}" type="presParOf" srcId="{979525FD-E477-4F99-AE76-5212F058F368}" destId="{969C291E-8690-4E6F-8C54-B8846644E442}" srcOrd="0" destOrd="0" presId="urn:microsoft.com/office/officeart/2005/8/layout/radial2"/>
    <dgm:cxn modelId="{AA6D2938-F87F-4EFA-85D5-C2A52CD40DED}" type="presParOf" srcId="{979525FD-E477-4F99-AE76-5212F058F368}" destId="{5FAA9D1C-2779-41F4-B077-8754F00D0FEA}" srcOrd="1" destOrd="0" presId="urn:microsoft.com/office/officeart/2005/8/layout/radial2"/>
    <dgm:cxn modelId="{F625309E-AF9B-4D1E-B919-9864CAFF046E}" type="presParOf" srcId="{30B408B2-7BC1-4DE0-80DB-36978CFA2480}" destId="{3EFBE13D-1B70-4382-9D0D-D0C94F908E9E}" srcOrd="3" destOrd="0" presId="urn:microsoft.com/office/officeart/2005/8/layout/radial2"/>
    <dgm:cxn modelId="{6B8F33A5-6F5C-4B32-8A04-5CECE99221B8}" type="presParOf" srcId="{30B408B2-7BC1-4DE0-80DB-36978CFA2480}" destId="{7BF6E6DA-8E22-4AF9-A2AC-DB62B7374F53}" srcOrd="4" destOrd="0" presId="urn:microsoft.com/office/officeart/2005/8/layout/radial2"/>
    <dgm:cxn modelId="{5DE6AD88-7742-49E0-9B59-44430702B7D8}" type="presParOf" srcId="{7BF6E6DA-8E22-4AF9-A2AC-DB62B7374F53}" destId="{2FDE3245-7F56-4025-9026-50EB042BBDBD}" srcOrd="0" destOrd="0" presId="urn:microsoft.com/office/officeart/2005/8/layout/radial2"/>
    <dgm:cxn modelId="{9DDFB15D-3FEA-4FB1-BD98-8C4134CBED52}" type="presParOf" srcId="{7BF6E6DA-8E22-4AF9-A2AC-DB62B7374F53}" destId="{FC17E554-4885-44F0-9495-B2ABD98D9D42}" srcOrd="1" destOrd="0" presId="urn:microsoft.com/office/officeart/2005/8/layout/radial2"/>
    <dgm:cxn modelId="{80B89784-9A2F-4DF0-AB80-13D97F6526FC}" type="presParOf" srcId="{30B408B2-7BC1-4DE0-80DB-36978CFA2480}" destId="{DC969784-32B9-4CFA-AB10-654BAA476E2D}" srcOrd="5" destOrd="0" presId="urn:microsoft.com/office/officeart/2005/8/layout/radial2"/>
    <dgm:cxn modelId="{8FFC5D2F-080A-4A24-B413-AFA689D3111A}" type="presParOf" srcId="{30B408B2-7BC1-4DE0-80DB-36978CFA2480}" destId="{1C79429C-BB52-4F52-BEAD-75C1F779C5CA}" srcOrd="6" destOrd="0" presId="urn:microsoft.com/office/officeart/2005/8/layout/radial2"/>
    <dgm:cxn modelId="{DCF40150-00BF-4DBD-A3D6-E8C533E36D66}" type="presParOf" srcId="{1C79429C-BB52-4F52-BEAD-75C1F779C5CA}" destId="{A9D89214-8D73-437C-B058-F27A346ED808}" srcOrd="0" destOrd="0" presId="urn:microsoft.com/office/officeart/2005/8/layout/radial2"/>
    <dgm:cxn modelId="{ECD60D53-3605-47BB-AAA1-5F0CB41625D3}" type="presParOf" srcId="{1C79429C-BB52-4F52-BEAD-75C1F779C5CA}" destId="{D8DE82D9-6D7E-42A9-9B93-2786667EB41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C502B-4332-4E3C-A3D3-C27CCD8DF6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F9412-AF59-4099-B9E9-6D17F8D0EDF0}">
      <dgm:prSet phldrT="[Текст]" custT="1"/>
      <dgm:spPr>
        <a:solidFill>
          <a:srgbClr val="00757B"/>
        </a:solidFill>
      </dgm:spPr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Возможности</a:t>
          </a:r>
          <a:r>
            <a:rPr lang="ru-RU" sz="1800" dirty="0" smtClean="0">
              <a:latin typeface="Arial Narrow" panose="020B0606020202030204" pitchFamily="34" charset="0"/>
            </a:rPr>
            <a:t> развития для субъектов МСП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FD0B104-C176-4A72-9C5D-264D38A8B9EE}" type="parTrans" cxnId="{F88B3A74-C23C-4608-A8E8-B790F7DEE5F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83BCD21-FEAB-4659-911D-45E32273FFAE}" type="sibTrans" cxnId="{F88B3A74-C23C-4608-A8E8-B790F7DEE5F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FD1851D-9DC2-4586-B9DA-DD8264385D81}">
      <dgm:prSet phldrT="[Текст]" custT="1"/>
      <dgm:spPr>
        <a:solidFill>
          <a:srgbClr val="00757B"/>
        </a:solidFill>
      </dgm:spPr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Возможности снижения расходов для субъектов МСП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6A97B5ED-EEA3-49FA-BD07-4184EF25C718}" type="parTrans" cxnId="{20DC01FB-EAA9-4F52-A5E2-396FD59CBDE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CEA47FF0-456D-433A-A789-29F69A67C47E}" type="sibTrans" cxnId="{20DC01FB-EAA9-4F52-A5E2-396FD59CBDE2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C6B50434-6363-4D03-97F0-9F253698A53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 Понижение процентных ставок в рамках Программы  стимулирования кредитования малого и среднего бизнеса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08B745B-B8AF-4E35-98E8-A336083B64C6}" type="parTrans" cxnId="{E7CDA1ED-9EDD-4E0E-9DFA-92E95E38D6D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8E0BCD2-8537-482B-8BB8-7EAF523CD842}" type="sibTrans" cxnId="{E7CDA1ED-9EDD-4E0E-9DFA-92E95E38D6D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89F9017-2585-4BF9-88B7-0D0866961689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Возможность получения финансирования и развития своего бизнеса при недостаточности залогового обеспечения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756F54BC-E5E9-4E06-810E-3656E429C7B5}" type="parTrans" cxnId="{ED46D201-35E1-488C-B05D-3A50EEF918E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428C084-D245-49A9-8963-941C0A9FC3EC}" type="sibTrans" cxnId="{ED46D201-35E1-488C-B05D-3A50EEF918E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B597498-9B5A-4ACC-829C-8E5CC9F1D961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 Стоимость гарантии Корпорации в разы ниже стоимости страхования залога ТС (КАСКО)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B0FE9630-B332-47AD-8DD3-197A164CA5D3}" type="parTrans" cxnId="{65A919FA-F0C0-476A-89B1-2449C43B0F33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035A5961-606B-46D7-B503-EFB7939A5C2F}" type="sibTrans" cxnId="{65A919FA-F0C0-476A-89B1-2449C43B0F33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D6D778F-2ECF-47DF-8E3D-034CA700A099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 Стоимость гарантии Корпорации включает в себя НДС, который может быть принят к зачету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7EAB7D67-E102-453C-B8DC-011A44AD2748}" type="parTrans" cxnId="{7968C0A3-88F0-4B57-AF04-0EE07E7870B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3E8FA35-DC74-422D-ABCE-CD0E97D276D3}" type="sibTrans" cxnId="{7968C0A3-88F0-4B57-AF04-0EE07E7870BD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CB178FE-4A3C-4868-9B34-B271FE520683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400" dirty="0" smtClean="0">
              <a:latin typeface="Arial Narrow" panose="020B0606020202030204" pitchFamily="34" charset="0"/>
            </a:rPr>
            <a:t>Пониженные процентные ставки по кредитам с гарантией Корпорации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50F47B97-6116-42AF-A687-B4DFC3DBAE6E}" type="parTrans" cxnId="{9107F2E9-D982-433E-ADA9-52B15705A223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382B70F-6FE0-475E-8451-91208DC94406}" type="sibTrans" cxnId="{9107F2E9-D982-433E-ADA9-52B15705A223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BC14B7D-21C7-4201-B9C0-6B093FDAF838}" type="pres">
      <dgm:prSet presAssocID="{1AEC502B-4332-4E3C-A3D3-C27CCD8DF6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8031B-4186-46E0-B0DC-C62B178015A6}" type="pres">
      <dgm:prSet presAssocID="{04BF9412-AF59-4099-B9E9-6D17F8D0EDF0}" presName="linNode" presStyleCnt="0"/>
      <dgm:spPr/>
      <dgm:t>
        <a:bodyPr/>
        <a:lstStyle/>
        <a:p>
          <a:endParaRPr lang="ru-RU"/>
        </a:p>
      </dgm:t>
    </dgm:pt>
    <dgm:pt modelId="{4DA18824-77EE-4792-8333-06F677C059DD}" type="pres">
      <dgm:prSet presAssocID="{04BF9412-AF59-4099-B9E9-6D17F8D0EDF0}" presName="parentText" presStyleLbl="node1" presStyleIdx="0" presStyleCnt="2" custScaleX="82874" custScaleY="23163" custLinFactNeighborX="1765" custLinFactNeighborY="-30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CC7D7-9F81-434C-B2C2-17AD3E019DD8}" type="pres">
      <dgm:prSet presAssocID="{04BF9412-AF59-4099-B9E9-6D17F8D0EDF0}" presName="descendantText" presStyleLbl="alignAccFollowNode1" presStyleIdx="0" presStyleCnt="2" custScaleX="105808" custScaleY="17876" custLinFactNeighborX="3137" custLinFactNeighborY="-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78C3B-8C1B-4CD7-9B77-922BDDF2FBD7}" type="pres">
      <dgm:prSet presAssocID="{283BCD21-FEAB-4659-911D-45E32273FFAE}" presName="sp" presStyleCnt="0"/>
      <dgm:spPr/>
      <dgm:t>
        <a:bodyPr/>
        <a:lstStyle/>
        <a:p>
          <a:endParaRPr lang="ru-RU"/>
        </a:p>
      </dgm:t>
    </dgm:pt>
    <dgm:pt modelId="{8426973F-4E14-4B13-8381-1F1E485144FB}" type="pres">
      <dgm:prSet presAssocID="{4FD1851D-9DC2-4586-B9DA-DD8264385D81}" presName="linNode" presStyleCnt="0"/>
      <dgm:spPr/>
      <dgm:t>
        <a:bodyPr/>
        <a:lstStyle/>
        <a:p>
          <a:endParaRPr lang="ru-RU"/>
        </a:p>
      </dgm:t>
    </dgm:pt>
    <dgm:pt modelId="{03F76CA9-693C-41D0-AFA9-20C2D6904287}" type="pres">
      <dgm:prSet presAssocID="{4FD1851D-9DC2-4586-B9DA-DD8264385D81}" presName="parentText" presStyleLbl="node1" presStyleIdx="1" presStyleCnt="2" custScaleX="84010" custScaleY="52932" custLinFactNeighborX="1714" custLinFactNeighborY="-6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E4AA3-A76E-403D-8EB6-E90A874A98BF}" type="pres">
      <dgm:prSet presAssocID="{4FD1851D-9DC2-4586-B9DA-DD8264385D81}" presName="descendantText" presStyleLbl="alignAccFollowNode1" presStyleIdx="1" presStyleCnt="2" custScaleX="106708" custScaleY="59301" custLinFactNeighborX="831" custLinFactNeighborY="-7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8C0A3-88F0-4B57-AF04-0EE07E7870BD}" srcId="{4FD1851D-9DC2-4586-B9DA-DD8264385D81}" destId="{5D6D778F-2ECF-47DF-8E3D-034CA700A099}" srcOrd="3" destOrd="0" parTransId="{7EAB7D67-E102-453C-B8DC-011A44AD2748}" sibTransId="{53E8FA35-DC74-422D-ABCE-CD0E97D276D3}"/>
    <dgm:cxn modelId="{E7CDA1ED-9EDD-4E0E-9DFA-92E95E38D6D4}" srcId="{4FD1851D-9DC2-4586-B9DA-DD8264385D81}" destId="{C6B50434-6363-4D03-97F0-9F253698A53A}" srcOrd="0" destOrd="0" parTransId="{608B745B-B8AF-4E35-98E8-A336083B64C6}" sibTransId="{38E0BCD2-8537-482B-8BB8-7EAF523CD842}"/>
    <dgm:cxn modelId="{D1BEBCDE-3A22-4562-BF4B-D1241DF6F3DE}" type="presOf" srcId="{5D6D778F-2ECF-47DF-8E3D-034CA700A099}" destId="{064E4AA3-A76E-403D-8EB6-E90A874A98BF}" srcOrd="0" destOrd="3" presId="urn:microsoft.com/office/officeart/2005/8/layout/vList5"/>
    <dgm:cxn modelId="{5213B80E-D9A7-44D1-B3F7-FC3DBEE33A7F}" type="presOf" srcId="{3B597498-9B5A-4ACC-829C-8E5CC9F1D961}" destId="{064E4AA3-A76E-403D-8EB6-E90A874A98BF}" srcOrd="0" destOrd="2" presId="urn:microsoft.com/office/officeart/2005/8/layout/vList5"/>
    <dgm:cxn modelId="{20DC01FB-EAA9-4F52-A5E2-396FD59CBDE2}" srcId="{1AEC502B-4332-4E3C-A3D3-C27CCD8DF696}" destId="{4FD1851D-9DC2-4586-B9DA-DD8264385D81}" srcOrd="1" destOrd="0" parTransId="{6A97B5ED-EEA3-49FA-BD07-4184EF25C718}" sibTransId="{CEA47FF0-456D-433A-A789-29F69A67C47E}"/>
    <dgm:cxn modelId="{A218F648-A99B-4D5E-8AD9-57A3C2671B92}" type="presOf" srcId="{1AEC502B-4332-4E3C-A3D3-C27CCD8DF696}" destId="{9BC14B7D-21C7-4201-B9C0-6B093FDAF838}" srcOrd="0" destOrd="0" presId="urn:microsoft.com/office/officeart/2005/8/layout/vList5"/>
    <dgm:cxn modelId="{9969DF95-910B-4B2F-AEC0-29A13182F4EF}" type="presOf" srcId="{289F9017-2585-4BF9-88B7-0D0866961689}" destId="{D3DCC7D7-9F81-434C-B2C2-17AD3E019DD8}" srcOrd="0" destOrd="0" presId="urn:microsoft.com/office/officeart/2005/8/layout/vList5"/>
    <dgm:cxn modelId="{BE8E2BC3-C8E6-4EC9-8BAF-B0D7A4CF15FE}" type="presOf" srcId="{2CB178FE-4A3C-4868-9B34-B271FE520683}" destId="{064E4AA3-A76E-403D-8EB6-E90A874A98BF}" srcOrd="0" destOrd="1" presId="urn:microsoft.com/office/officeart/2005/8/layout/vList5"/>
    <dgm:cxn modelId="{B3EC052F-E8A2-48F2-A2EE-F0D85C48DB71}" type="presOf" srcId="{4FD1851D-9DC2-4586-B9DA-DD8264385D81}" destId="{03F76CA9-693C-41D0-AFA9-20C2D6904287}" srcOrd="0" destOrd="0" presId="urn:microsoft.com/office/officeart/2005/8/layout/vList5"/>
    <dgm:cxn modelId="{65A919FA-F0C0-476A-89B1-2449C43B0F33}" srcId="{4FD1851D-9DC2-4586-B9DA-DD8264385D81}" destId="{3B597498-9B5A-4ACC-829C-8E5CC9F1D961}" srcOrd="2" destOrd="0" parTransId="{B0FE9630-B332-47AD-8DD3-197A164CA5D3}" sibTransId="{035A5961-606B-46D7-B503-EFB7939A5C2F}"/>
    <dgm:cxn modelId="{5C45F119-5B9B-49EC-9B78-DEE19210BA2A}" type="presOf" srcId="{04BF9412-AF59-4099-B9E9-6D17F8D0EDF0}" destId="{4DA18824-77EE-4792-8333-06F677C059DD}" srcOrd="0" destOrd="0" presId="urn:microsoft.com/office/officeart/2005/8/layout/vList5"/>
    <dgm:cxn modelId="{ED46D201-35E1-488C-B05D-3A50EEF918E6}" srcId="{04BF9412-AF59-4099-B9E9-6D17F8D0EDF0}" destId="{289F9017-2585-4BF9-88B7-0D0866961689}" srcOrd="0" destOrd="0" parTransId="{756F54BC-E5E9-4E06-810E-3656E429C7B5}" sibTransId="{5428C084-D245-49A9-8963-941C0A9FC3EC}"/>
    <dgm:cxn modelId="{F88B3A74-C23C-4608-A8E8-B790F7DEE5F6}" srcId="{1AEC502B-4332-4E3C-A3D3-C27CCD8DF696}" destId="{04BF9412-AF59-4099-B9E9-6D17F8D0EDF0}" srcOrd="0" destOrd="0" parTransId="{2FD0B104-C176-4A72-9C5D-264D38A8B9EE}" sibTransId="{283BCD21-FEAB-4659-911D-45E32273FFAE}"/>
    <dgm:cxn modelId="{9107F2E9-D982-433E-ADA9-52B15705A223}" srcId="{4FD1851D-9DC2-4586-B9DA-DD8264385D81}" destId="{2CB178FE-4A3C-4868-9B34-B271FE520683}" srcOrd="1" destOrd="0" parTransId="{50F47B97-6116-42AF-A687-B4DFC3DBAE6E}" sibTransId="{9382B70F-6FE0-475E-8451-91208DC94406}"/>
    <dgm:cxn modelId="{3B74020A-4E21-4163-BA1C-AB482BB3F608}" type="presOf" srcId="{C6B50434-6363-4D03-97F0-9F253698A53A}" destId="{064E4AA3-A76E-403D-8EB6-E90A874A98BF}" srcOrd="0" destOrd="0" presId="urn:microsoft.com/office/officeart/2005/8/layout/vList5"/>
    <dgm:cxn modelId="{663B2D50-3A82-4C51-9450-C3EC650D97D4}" type="presParOf" srcId="{9BC14B7D-21C7-4201-B9C0-6B093FDAF838}" destId="{2568031B-4186-46E0-B0DC-C62B178015A6}" srcOrd="0" destOrd="0" presId="urn:microsoft.com/office/officeart/2005/8/layout/vList5"/>
    <dgm:cxn modelId="{FE800F62-293D-4C49-B741-F95D011B4A69}" type="presParOf" srcId="{2568031B-4186-46E0-B0DC-C62B178015A6}" destId="{4DA18824-77EE-4792-8333-06F677C059DD}" srcOrd="0" destOrd="0" presId="urn:microsoft.com/office/officeart/2005/8/layout/vList5"/>
    <dgm:cxn modelId="{46FB760F-2E16-480E-AC03-CD8E19EB8DBD}" type="presParOf" srcId="{2568031B-4186-46E0-B0DC-C62B178015A6}" destId="{D3DCC7D7-9F81-434C-B2C2-17AD3E019DD8}" srcOrd="1" destOrd="0" presId="urn:microsoft.com/office/officeart/2005/8/layout/vList5"/>
    <dgm:cxn modelId="{E53DC51E-DCE7-4F2F-8B52-CA0BCD5DF536}" type="presParOf" srcId="{9BC14B7D-21C7-4201-B9C0-6B093FDAF838}" destId="{01178C3B-8C1B-4CD7-9B77-922BDDF2FBD7}" srcOrd="1" destOrd="0" presId="urn:microsoft.com/office/officeart/2005/8/layout/vList5"/>
    <dgm:cxn modelId="{C7B0C73A-56AB-4C08-BE2A-669BC6910311}" type="presParOf" srcId="{9BC14B7D-21C7-4201-B9C0-6B093FDAF838}" destId="{8426973F-4E14-4B13-8381-1F1E485144FB}" srcOrd="2" destOrd="0" presId="urn:microsoft.com/office/officeart/2005/8/layout/vList5"/>
    <dgm:cxn modelId="{4455C6B6-3181-453F-AAF7-2804F4CF8AA0}" type="presParOf" srcId="{8426973F-4E14-4B13-8381-1F1E485144FB}" destId="{03F76CA9-693C-41D0-AFA9-20C2D6904287}" srcOrd="0" destOrd="0" presId="urn:microsoft.com/office/officeart/2005/8/layout/vList5"/>
    <dgm:cxn modelId="{4573E0AB-6F43-460F-8815-DB99ADB2D804}" type="presParOf" srcId="{8426973F-4E14-4B13-8381-1F1E485144FB}" destId="{064E4AA3-A76E-403D-8EB6-E90A874A98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69784-32B9-4CFA-AB10-654BAA476E2D}">
      <dsp:nvSpPr>
        <dsp:cNvPr id="0" name=""/>
        <dsp:cNvSpPr/>
      </dsp:nvSpPr>
      <dsp:spPr>
        <a:xfrm rot="1357111">
          <a:off x="3046460" y="2426815"/>
          <a:ext cx="1338386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338386" y="19072"/>
              </a:lnTo>
            </a:path>
          </a:pathLst>
        </a:custGeom>
        <a:noFill/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BE13D-1B70-4382-9D0D-D0C94F908E9E}">
      <dsp:nvSpPr>
        <dsp:cNvPr id="0" name=""/>
        <dsp:cNvSpPr/>
      </dsp:nvSpPr>
      <dsp:spPr>
        <a:xfrm rot="20057386">
          <a:off x="3031162" y="1298635"/>
          <a:ext cx="1348852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348852" y="19072"/>
              </a:lnTo>
            </a:path>
          </a:pathLst>
        </a:custGeom>
        <a:noFill/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D664C-BCED-45E8-B12C-A58D6612B261}">
      <dsp:nvSpPr>
        <dsp:cNvPr id="0" name=""/>
        <dsp:cNvSpPr/>
      </dsp:nvSpPr>
      <dsp:spPr>
        <a:xfrm rot="21514527">
          <a:off x="3097597" y="1858373"/>
          <a:ext cx="215787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2157873" y="19072"/>
              </a:lnTo>
            </a:path>
          </a:pathLst>
        </a:custGeom>
        <a:noFill/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93E86-2560-4547-8545-3301F53330EA}">
      <dsp:nvSpPr>
        <dsp:cNvPr id="0" name=""/>
        <dsp:cNvSpPr/>
      </dsp:nvSpPr>
      <dsp:spPr>
        <a:xfrm>
          <a:off x="198792" y="917756"/>
          <a:ext cx="3231892" cy="1712860"/>
        </a:xfrm>
        <a:prstGeom prst="ellipse">
          <a:avLst/>
        </a:prstGeom>
        <a:solidFill>
          <a:srgbClr val="00757B"/>
        </a:solidFill>
        <a:ln w="25400" cap="flat" cmpd="sng" algn="ctr">
          <a:solidFill>
            <a:srgbClr val="0075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C291E-8690-4E6F-8C54-B8846644E442}">
      <dsp:nvSpPr>
        <dsp:cNvPr id="0" name=""/>
        <dsp:cNvSpPr/>
      </dsp:nvSpPr>
      <dsp:spPr>
        <a:xfrm>
          <a:off x="5251864" y="1252928"/>
          <a:ext cx="2988892" cy="112122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Каждый 5-ый клиент с нами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БОЛЕЕ 10 ЛЕТ</a:t>
          </a:r>
          <a:endParaRPr lang="ru-RU" sz="1800" kern="1200" dirty="0"/>
        </a:p>
      </dsp:txBody>
      <dsp:txXfrm>
        <a:off x="5689577" y="1417127"/>
        <a:ext cx="2113466" cy="792823"/>
      </dsp:txXfrm>
    </dsp:sp>
    <dsp:sp modelId="{2FDE3245-7F56-4025-9026-50EB042BBDBD}">
      <dsp:nvSpPr>
        <dsp:cNvPr id="0" name=""/>
        <dsp:cNvSpPr/>
      </dsp:nvSpPr>
      <dsp:spPr>
        <a:xfrm>
          <a:off x="3656329" y="86193"/>
          <a:ext cx="3071172" cy="103173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Количество корпоративных </a:t>
          </a: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клиентов </a:t>
          </a:r>
          <a:endParaRPr lang="en-US" sz="1400" b="1" kern="1200" dirty="0" smtClean="0">
            <a:solidFill>
              <a:srgbClr val="C00000"/>
            </a:solidFill>
            <a:latin typeface="Arial Narrow" panose="020B060602020203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БОЛЕЕ  25 000</a:t>
          </a:r>
        </a:p>
      </dsp:txBody>
      <dsp:txXfrm>
        <a:off x="4106092" y="237287"/>
        <a:ext cx="2171646" cy="729545"/>
      </dsp:txXfrm>
    </dsp:sp>
    <dsp:sp modelId="{A9D89214-8D73-437C-B058-F27A346ED808}">
      <dsp:nvSpPr>
        <dsp:cNvPr id="0" name=""/>
        <dsp:cNvSpPr/>
      </dsp:nvSpPr>
      <dsp:spPr>
        <a:xfrm>
          <a:off x="3736478" y="2580494"/>
          <a:ext cx="3234023" cy="109556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87% доля МСБ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от общего числа корпоративных клиентов </a:t>
          </a:r>
          <a:endParaRPr lang="ru-RU" sz="1100" kern="1200" dirty="0"/>
        </a:p>
      </dsp:txBody>
      <dsp:txXfrm>
        <a:off x="4210090" y="2740935"/>
        <a:ext cx="2286799" cy="774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C7D7-9F81-434C-B2C2-17AD3E019DD8}">
      <dsp:nvSpPr>
        <dsp:cNvPr id="0" name=""/>
        <dsp:cNvSpPr/>
      </dsp:nvSpPr>
      <dsp:spPr>
        <a:xfrm rot="5400000">
          <a:off x="5704035" y="-2478092"/>
          <a:ext cx="439527" cy="6119254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Возможность получения финансирования и развития своего бизнеса при недостаточности залогового обеспечения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-5400000">
        <a:off x="2864172" y="383227"/>
        <a:ext cx="6097798" cy="396615"/>
      </dsp:txXfrm>
    </dsp:sp>
    <dsp:sp modelId="{4DA18824-77EE-4792-8333-06F677C059DD}">
      <dsp:nvSpPr>
        <dsp:cNvPr id="0" name=""/>
        <dsp:cNvSpPr/>
      </dsp:nvSpPr>
      <dsp:spPr>
        <a:xfrm>
          <a:off x="168190" y="199754"/>
          <a:ext cx="2696006" cy="711901"/>
        </a:xfrm>
        <a:prstGeom prst="roundRect">
          <a:avLst/>
        </a:prstGeom>
        <a:solidFill>
          <a:srgbClr val="0075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Возможности</a:t>
          </a:r>
          <a:r>
            <a:rPr lang="ru-RU" sz="1800" kern="1200" dirty="0" smtClean="0">
              <a:latin typeface="Arial Narrow" panose="020B0606020202030204" pitchFamily="34" charset="0"/>
            </a:rPr>
            <a:t> развития для субъектов МСП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02942" y="234506"/>
        <a:ext cx="2626502" cy="642397"/>
      </dsp:txXfrm>
    </dsp:sp>
    <dsp:sp modelId="{064E4AA3-A76E-403D-8EB6-E90A874A98BF}">
      <dsp:nvSpPr>
        <dsp:cNvPr id="0" name=""/>
        <dsp:cNvSpPr/>
      </dsp:nvSpPr>
      <dsp:spPr>
        <a:xfrm rot="5400000">
          <a:off x="5182729" y="-1292778"/>
          <a:ext cx="1458066" cy="617130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 Понижение процентных ставок в рамках Программы  стимулирования кредитования малого и среднего бизнеса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Пониженные процентные ставки по кредитам с гарантией Корпорации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 Стоимость гарантии Корпорации в разы ниже стоимости страхования залога ТС (КАСКО)</a:t>
          </a:r>
          <a:endParaRPr lang="ru-RU" sz="1400" kern="1200" dirty="0">
            <a:latin typeface="Arial Narrow" panose="020B060602020203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anose="020B0606020202030204" pitchFamily="34" charset="0"/>
            </a:rPr>
            <a:t> Стоимость гарантии Корпорации включает в себя НДС, который может быть принят к зачету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-5400000">
        <a:off x="2826110" y="1135018"/>
        <a:ext cx="6100128" cy="1315712"/>
      </dsp:txXfrm>
    </dsp:sp>
    <dsp:sp modelId="{03F76CA9-693C-41D0-AFA9-20C2D6904287}">
      <dsp:nvSpPr>
        <dsp:cNvPr id="0" name=""/>
        <dsp:cNvSpPr/>
      </dsp:nvSpPr>
      <dsp:spPr>
        <a:xfrm>
          <a:off x="165241" y="955852"/>
          <a:ext cx="2732961" cy="1626835"/>
        </a:xfrm>
        <a:prstGeom prst="roundRect">
          <a:avLst/>
        </a:prstGeom>
        <a:solidFill>
          <a:srgbClr val="0075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Возможности снижения расходов для субъектов МСП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44657" y="1035268"/>
        <a:ext cx="2574129" cy="146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0.38017</cdr:x>
      <cdr:y>0.21843</cdr:y>
    </cdr:from>
    <cdr:to>
      <cdr:x>0.61983</cdr:x>
      <cdr:y>0.31921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5806" y="701914"/>
          <a:ext cx="1674185" cy="32387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rgbClr val="00757B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rgbClr val="00757B"/>
              </a:solidFill>
              <a:latin typeface="Arial Narrow" panose="020B0606020202030204" pitchFamily="34" charset="0"/>
            </a:rPr>
            <a:t>+ </a:t>
          </a:r>
          <a:r>
            <a:rPr lang="ru-RU" sz="1400" b="1" dirty="0" smtClean="0">
              <a:solidFill>
                <a:srgbClr val="00757B"/>
              </a:solidFill>
              <a:latin typeface="Arial Narrow" panose="020B0606020202030204" pitchFamily="34" charset="0"/>
            </a:rPr>
            <a:t>893,77</a:t>
          </a:r>
          <a:r>
            <a:rPr lang="en-US" sz="1400" b="1" dirty="0" smtClean="0">
              <a:solidFill>
                <a:srgbClr val="00757B"/>
              </a:solidFill>
              <a:latin typeface="Arial Narrow" panose="020B0606020202030204" pitchFamily="34" charset="0"/>
            </a:rPr>
            <a:t>0</a:t>
          </a:r>
          <a:r>
            <a:rPr lang="ru-RU" sz="1400" b="1" dirty="0" smtClean="0">
              <a:solidFill>
                <a:srgbClr val="00757B"/>
              </a:solidFill>
              <a:latin typeface="Arial Narrow" panose="020B0606020202030204" pitchFamily="34" charset="0"/>
            </a:rPr>
            <a:t> </a:t>
          </a:r>
          <a:r>
            <a:rPr lang="ru-RU" sz="1400" b="1" dirty="0">
              <a:solidFill>
                <a:srgbClr val="00757B"/>
              </a:solidFill>
              <a:latin typeface="Arial Narrow" panose="020B0606020202030204" pitchFamily="34" charset="0"/>
            </a:rPr>
            <a:t>млн. руб</a:t>
          </a:r>
          <a:r>
            <a:rPr lang="ru-RU" sz="1400" b="1" dirty="0" smtClean="0">
              <a:solidFill>
                <a:srgbClr val="00757B"/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rgbClr val="00757B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0.24983</cdr:x>
      <cdr:y>0.67316</cdr:y>
    </cdr:from>
    <cdr:to>
      <cdr:x>0.75017</cdr:x>
      <cdr:y>0.77396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45272" y="2163205"/>
          <a:ext cx="3495253" cy="3239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+1</a:t>
          </a:r>
          <a:r>
            <a:rPr lang="en-US" sz="1400" dirty="0" smtClean="0">
              <a:solidFill>
                <a:schemeClr val="tx1"/>
              </a:solidFill>
              <a:latin typeface="Arial Narrow" pitchFamily="34" charset="0"/>
            </a:rPr>
            <a:t>2</a:t>
          </a:r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,</a:t>
          </a:r>
          <a:r>
            <a:rPr lang="en-US" sz="1400" dirty="0" smtClean="0">
              <a:solidFill>
                <a:schemeClr val="tx1"/>
              </a:solidFill>
              <a:latin typeface="Arial Narrow" pitchFamily="34" charset="0"/>
            </a:rPr>
            <a:t>2</a:t>
          </a:r>
          <a:r>
            <a:rPr lang="ru-RU" sz="1400" dirty="0" smtClean="0">
              <a:solidFill>
                <a:schemeClr val="tx1"/>
              </a:solidFill>
              <a:latin typeface="Arial Narrow" pitchFamily="34" charset="0"/>
            </a:rPr>
            <a:t>%</a:t>
          </a:r>
          <a:endParaRPr lang="ru-RU" sz="1400" dirty="0">
            <a:solidFill>
              <a:schemeClr val="tx1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F3E4-8B1C-1640-AFF1-B387C5E3802D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20C5-69F8-1048-A14C-629DE90A5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808F-7040-9448-9EF4-7B1C8BA04EBE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DBA5-0EFC-484D-BA1B-DC70895F0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Рыкова Н.Н.:</a:t>
            </a:r>
            <a:r>
              <a:rPr lang="ru-RU" baseline="0" dirty="0" smtClean="0"/>
              <a:t>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разрешите поприветствовать и поблагодарить всех Вас от лица Запсибкомбанка за участие в первой из серии бизнес - встреч Клуба партнеров Запсибкомбанка «Новые возможности для малого и среднего бизнеса». Надеюсь, что представленная сегодня информация будет полезна для развития Вашего бизнеса».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то, что Запсибкомбанк хорошо известный бренд на территории города Тюмени и Тюменской области, позвольте сказать несколько слов о нашей текущей позиции на финансовом рынке региона и России в целом. Свою работу банк начал 23 ноября 1990 года на основе  Промстройбанка СССР. С тех пор открытость и прозрачность в работе с бизнесом является одними из главных постулатов нашей деятельности. За 26 лет благодаря активной работе мы накопили колоссальный опыт сотрудничества с корпоративными клиентами».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0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ru-RU" baseline="0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2012 года Запсибкомбанк значительно расширил территорию присутствия, в том числе за пределами Тюменской области. Сегодня мы представлены 83 подразделениями от Санкт-Петербурга до Кемерово».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2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01.01.2017 в рейтинге по активам Запсибкомбанк занимает 60-ю позицию среди всех банков России и 1 место по Тюменской области. По размеру капитала банк занимает 61 позицию среди всех российских банков».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0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августе 2016 года рейтинговое агентство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Standard&amp;Poor’s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подтвердило кредитные рейтинги Запсибкомбанка на уровне В+/В. Данный рейтинг свидетельствует о способности банка своевременно и полностью выполнять свои обязательства. В феврале 2017 года Рейтинговое агентство «Эксперт РА» подтвердил рейтинг кредитоспособности Запсибкомбанку на уровне А+ - «Очень высокий уровень кредитоспособности», прогноз по рейтингу «стабильный».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9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крупный региональный банк, осуществляющий кредитование субъектов малого и среднего бизнеса, мы стремимся предоставить своим клиентам наиболее востребованные и актуальные кредитные продукты. Не секрет, что процентная ставка и требования по обеспечению являются одними из основных стоп-факторов при кредитовании, поэтому в 2016 году банк прошел аккредитацию в АО "Корпорация МСП" и был признан уполномоченным банком в рамках Программы Стимулирования кредитования малого и среднего бизнеса. Это значит, что наши клиенты сегмента малого и среднего бизнеса могут получить кредит под ставки 9,6% и 10,6% годовых. Банк участвует в данной программе наравне с крупнейшими федеральными банками.  Наше давнее партнерство с Фондом "Инвестиционное агентство Тюменской области", который является сегодня участником бизнес-встречи, и  АО "МСП Банк" позволяет нашим клиентам получить кредит под поручительства или гарантии, предоставленные этими институтами, что значительно повышает доступность кредитования для клиентов».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1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Рыкова Н.Н.: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любой компании выбор стабильного финансового партнера – залог успешного роста. В партнерстве с нами свой бизнес развивали множество предпринимателей, в том числе ряд из них присутствует сегодня среди нас. Мы видели их становление, начиная от открытия расчетного счета до реализации крупных инвестиционных проектов. И сегодня у Вас есть уникальная возможность узнать об актуальных финансовых продуктах и пообщаться с реальными потребителями услуг Банка. Мы всегда рады быть полезными, открывать новые перспективы роста и развития для Вашего бизнеса».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517-BE80-460E-9858-A8D1D8D7C27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26D28-A1C0-48E8-A235-1BF43E9E969F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C22A-3EE9-4E5E-AF68-B8EF40699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97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1926D28-A1C0-48E8-A235-1BF43E9E969F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C22A-3EE9-4E5E-AF68-B8EF40699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40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30.05.2017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8" r:id="rId3"/>
    <p:sldLayoutId id="2147483661" r:id="rId4"/>
    <p:sldLayoutId id="2147483659" r:id="rId5"/>
    <p:sldLayoutId id="2147483656" r:id="rId6"/>
    <p:sldLayoutId id="2147483662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24" r:id="rId9"/>
    <p:sldLayoutId id="214748372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images.yandex.ru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9"/>
            <a:ext cx="9144000" cy="5151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487" y="2631723"/>
            <a:ext cx="7314303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«Новые возможности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для малого и среднего бизнеса»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3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98346"/>
              </p:ext>
            </p:extLst>
          </p:nvPr>
        </p:nvGraphicFramePr>
        <p:xfrm>
          <a:off x="374650" y="1161278"/>
          <a:ext cx="8373933" cy="3643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620"/>
                <a:gridCol w="8011313"/>
              </a:tblGrid>
              <a:tr h="387409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1. Федеральные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программы развития субъектов малого и среднего предпринимательства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b="0" i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(Банк как участник программ)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b="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2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Программы стимулирования кредитования субъектов малого и среднего предпринимательства, разработанная акционерным обществом «Федеральная корпорация по развитию малого и среднего предпринимательства»</a:t>
                      </a:r>
                      <a:endParaRPr lang="ru-RU" sz="1400" b="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5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Программы кредитования под обеспечение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в виде Гарантии и/или поручительства участников Национальной гарантийной</a:t>
                      </a:r>
                      <a:r>
                        <a:rPr lang="ru-RU" sz="1400" i="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системы  </a:t>
                      </a: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(АО «Корпорация МСП» /  АО «МСП Банк» / Фонд поддержки предпринимательства Югры)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999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 Собственные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программы Банка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Программа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долгосрочного кредитования малого и среднего бизнеса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Кредиты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на пополнение оборотных средств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Программа «Рефинансирование»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Банковские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гарантии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497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3. Неценовые особенности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кредитных программ ПАО «Запсибкомбанк»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17156" y="663522"/>
            <a:ext cx="8494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57B"/>
                </a:solidFill>
                <a:latin typeface="Arial Narrow" pitchFamily="34" charset="0"/>
              </a:rPr>
              <a:t>Структура доклада: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88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851192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Программа стимулирования кредитования субъектов малого и среднего предпринимательства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300" y="1871252"/>
            <a:ext cx="8723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Разработка программы: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757B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АО «Федеральная корпорация по развитию малого и среднего предпринимательства»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 Министерство экономического развития РФ</a:t>
            </a:r>
          </a:p>
          <a:p>
            <a:endParaRPr lang="ru-RU" sz="2400" b="1" dirty="0" smtClean="0">
              <a:solidFill>
                <a:srgbClr val="00757B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Ключевые условия программы: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 Процентная ставка для </a:t>
            </a:r>
            <a:r>
              <a:rPr lang="ru-RU" sz="2400" dirty="0" smtClean="0">
                <a:solidFill>
                  <a:srgbClr val="D6561C"/>
                </a:solidFill>
                <a:latin typeface="Arial Narrow" pitchFamily="34" charset="0"/>
              </a:rPr>
              <a:t>«Среднего бизнеса» – </a:t>
            </a:r>
            <a:r>
              <a:rPr lang="ru-RU" sz="2400" b="1" dirty="0" smtClean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9,6%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 Процентная ставка для </a:t>
            </a:r>
            <a:r>
              <a:rPr lang="ru-RU" sz="2400" dirty="0" smtClean="0">
                <a:solidFill>
                  <a:srgbClr val="D6561C"/>
                </a:solidFill>
                <a:latin typeface="Arial Narrow" pitchFamily="34" charset="0"/>
              </a:rPr>
              <a:t>«Малого бизнеса» – </a:t>
            </a:r>
            <a:r>
              <a:rPr lang="ru-RU" sz="2400" b="1" dirty="0" smtClean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10,6%</a:t>
            </a:r>
            <a:endParaRPr lang="ru-RU" sz="2400" b="1" dirty="0">
              <a:solidFill>
                <a:srgbClr val="D65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00" y="72020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Критерии участия в программе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ru-RU" sz="1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50" y="6856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Отрасль деятельности:</a:t>
            </a:r>
          </a:p>
          <a:p>
            <a:pPr marL="457200" indent="-457200"/>
            <a:endParaRPr lang="ru-RU" sz="2400" dirty="0">
              <a:solidFill>
                <a:srgbClr val="00757B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30027"/>
              </p:ext>
            </p:extLst>
          </p:nvPr>
        </p:nvGraphicFramePr>
        <p:xfrm>
          <a:off x="228600" y="1167447"/>
          <a:ext cx="8784470" cy="38236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397"/>
                <a:gridCol w="8404073"/>
              </a:tblGrid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Сельское хозяйство</a:t>
                      </a:r>
                      <a:endParaRPr lang="ru-RU" sz="1400" b="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Обрабатывающее производство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Производство и распределение электроэнергии, газа и воды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Строительство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Транспорт и связь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1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Туристическая деятельность  и деятельность в области туристической индустрии в целях развития внутреннего туризма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Деятельность в области информации и связи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Деятельность профессиональная, научная и техническая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40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Деятельность в области здравоохранения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1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          </a:r>
                      <a:endParaRPr lang="ru-RU" sz="14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00" y="72020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Критерии участия в программе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ru-RU" sz="1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50" y="693022"/>
            <a:ext cx="8669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2. Целевое назначение:</a:t>
            </a:r>
          </a:p>
          <a:p>
            <a:pPr marL="265113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 Инвестиционные цели </a:t>
            </a: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– финансирование мероприятий по:</a:t>
            </a:r>
          </a:p>
          <a:p>
            <a:pPr marL="895350" indent="-2667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приобретению основных средств, </a:t>
            </a:r>
          </a:p>
          <a:p>
            <a:pPr marL="895350" indent="-2667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модернизации и реконструкции производства, </a:t>
            </a:r>
          </a:p>
          <a:p>
            <a:pPr marL="895350" indent="-2667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запуску новых  проектов/производств.</a:t>
            </a:r>
          </a:p>
          <a:p>
            <a:endParaRPr lang="ru-RU" sz="12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pPr marL="452438" indent="-187325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 Пополнение оборотного капитала </a:t>
            </a:r>
            <a:r>
              <a:rPr lang="ru-RU" i="1" dirty="0" smtClean="0">
                <a:solidFill>
                  <a:srgbClr val="00757B"/>
                </a:solidFill>
                <a:latin typeface="Arial Narrow" pitchFamily="34" charset="0"/>
              </a:rPr>
              <a:t>(кроме предприятий сферы торговли)</a:t>
            </a:r>
          </a:p>
          <a:p>
            <a:endParaRPr lang="ru-RU" b="1" dirty="0" smtClean="0">
              <a:solidFill>
                <a:srgbClr val="D6561C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3. Срок льготного кредитования – </a:t>
            </a:r>
            <a:r>
              <a:rPr lang="ru-RU" sz="2500" u="sng" dirty="0" smtClean="0">
                <a:solidFill>
                  <a:srgbClr val="007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 года</a:t>
            </a:r>
          </a:p>
          <a:p>
            <a:endParaRPr lang="ru-RU" b="1" dirty="0" smtClean="0">
              <a:solidFill>
                <a:srgbClr val="00757B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4. Сумма кредита:</a:t>
            </a:r>
            <a:endParaRPr lang="ru-RU" sz="2400" b="1" dirty="0" smtClean="0">
              <a:solidFill>
                <a:srgbClr val="00757B"/>
              </a:solidFill>
              <a:latin typeface="Arial Narrow" pitchFamily="34" charset="0"/>
            </a:endParaRPr>
          </a:p>
          <a:p>
            <a:r>
              <a:rPr lang="ru-RU" sz="2500" b="1" dirty="0" smtClean="0">
                <a:solidFill>
                  <a:srgbClr val="00757B"/>
                </a:solidFill>
                <a:latin typeface="Arial Narrow" pitchFamily="34" charset="0"/>
              </a:rPr>
              <a:t> </a:t>
            </a:r>
            <a:endParaRPr lang="ru-RU" sz="25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17449"/>
              </p:ext>
            </p:extLst>
          </p:nvPr>
        </p:nvGraphicFramePr>
        <p:xfrm>
          <a:off x="609491" y="4088050"/>
          <a:ext cx="4937262" cy="8308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4974"/>
                <a:gridCol w="2592288"/>
              </a:tblGrid>
              <a:tr h="39878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Минимальная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сумма</a:t>
                      </a:r>
                      <a:endParaRPr lang="ru-RU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smtClean="0">
                          <a:solidFill>
                            <a:srgbClr val="00757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5</a:t>
                      </a:r>
                      <a:r>
                        <a:rPr lang="ru-RU" sz="1800" smtClean="0">
                          <a:solidFill>
                            <a:srgbClr val="00757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757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000 000 руб.</a:t>
                      </a:r>
                      <a:endParaRPr lang="ru-RU" b="0" dirty="0">
                        <a:solidFill>
                          <a:srgbClr val="00757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b="1" i="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Максимальная сумма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57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1 000 000 000 руб.</a:t>
                      </a:r>
                      <a:endParaRPr lang="ru-RU" i="1" dirty="0">
                        <a:solidFill>
                          <a:srgbClr val="00757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4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00" y="72020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Критерии участия в программе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ru-RU" sz="1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132" y="607869"/>
            <a:ext cx="754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5. Обеспечение:</a:t>
            </a:r>
            <a:r>
              <a:rPr lang="ru-RU" sz="2400" b="1" dirty="0" smtClean="0">
                <a:solidFill>
                  <a:srgbClr val="00757B"/>
                </a:solidFill>
                <a:latin typeface="Arial Narrow" pitchFamily="34" charset="0"/>
              </a:rPr>
              <a:t> </a:t>
            </a:r>
            <a:endParaRPr lang="ru-RU" sz="2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2433"/>
              </p:ext>
            </p:extLst>
          </p:nvPr>
        </p:nvGraphicFramePr>
        <p:xfrm>
          <a:off x="311150" y="1019501"/>
          <a:ext cx="8678391" cy="14890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803"/>
                <a:gridCol w="8302588"/>
              </a:tblGrid>
              <a:tr h="50980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Залог имеющихся в собственности ликвидных основных средств 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(недвижимость, автотранспорт, земля, оборудование и т.п.).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6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Гарантия Корпорации МСП / МСП Банка и/или поручительство Фонда поддержки предпринимательства</a:t>
                      </a:r>
                      <a:r>
                        <a:rPr lang="ru-RU" sz="16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Югры</a:t>
                      </a:r>
                      <a:endParaRPr lang="ru-RU" sz="16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1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Поручительство супруга/</a:t>
                      </a:r>
                      <a:r>
                        <a:rPr lang="ru-RU" sz="160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ги</a:t>
                      </a: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(для ИП), поручительство собственников бизнеса (для ЮЛ)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08249"/>
              </p:ext>
            </p:extLst>
          </p:nvPr>
        </p:nvGraphicFramePr>
        <p:xfrm>
          <a:off x="311150" y="2921321"/>
          <a:ext cx="8678391" cy="21596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803"/>
                <a:gridCol w="8302588"/>
              </a:tblGrid>
              <a:tr h="114705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год. 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со статьей 15 Федерального закона от 06 декабря 2011 г. № 402-ФЗ «О бухгалтерском учете»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1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600" i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Положительные чистые активы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Показатель «общий долг»/«операционная прибыль» юридического лица (или группы лиц, если рассматриваемое юридическое лицо входит в группу лиц) не превышает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6432" y="2484584"/>
            <a:ext cx="4445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D6561C"/>
                </a:solidFill>
                <a:latin typeface="Arial Narrow" pitchFamily="34" charset="0"/>
              </a:rPr>
              <a:t>6. Другие обязательные условия:</a:t>
            </a:r>
          </a:p>
        </p:txBody>
      </p:sp>
    </p:spTree>
    <p:extLst>
      <p:ext uri="{BB962C8B-B14F-4D97-AF65-F5344CB8AC3E}">
        <p14:creationId xmlns:p14="http://schemas.microsoft.com/office/powerpoint/2010/main" val="37340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74661" y="1598539"/>
            <a:ext cx="3266112" cy="3104232"/>
          </a:xfrm>
          <a:prstGeom prst="rect">
            <a:avLst/>
          </a:prstGeom>
          <a:solidFill>
            <a:srgbClr val="00757B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9,6%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средний бизнес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470" y="74170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57B"/>
                </a:solidFill>
                <a:latin typeface="Arial Narrow" panose="020B0606020202030204" pitchFamily="34" charset="0"/>
              </a:rPr>
              <a:t>Эффективная ставка: </a:t>
            </a:r>
            <a:endParaRPr lang="ru-RU" sz="3200" b="1" dirty="0">
              <a:solidFill>
                <a:srgbClr val="00757B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6170114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mtClean="0">
                <a:latin typeface="Arial Narrow" pitchFamily="34" charset="0"/>
              </a:rPr>
              <a:pPr>
                <a:defRPr/>
              </a:pPr>
              <a:t>15</a:t>
            </a:fld>
            <a:endParaRPr lang="ru-RU" dirty="0"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99524" y="1598539"/>
            <a:ext cx="3266112" cy="3104232"/>
          </a:xfrm>
          <a:prstGeom prst="rect">
            <a:avLst/>
          </a:prstGeom>
          <a:solidFill>
            <a:srgbClr val="00757B"/>
          </a:solidFill>
          <a:ln>
            <a:solidFill>
              <a:srgbClr val="007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10,6% 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малый бизнес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934244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Программы кредитования под обеспечение в виде Гарантии и/или поручительства участников Национальной гарантийной системы 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720" y="1961530"/>
            <a:ext cx="7963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6561C"/>
                </a:solidFill>
                <a:latin typeface="Arial Narrow" pitchFamily="34" charset="0"/>
              </a:rPr>
              <a:t>Гаранты по программе: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57B"/>
                </a:solidFill>
                <a:latin typeface="Arial Narrow" pitchFamily="34" charset="0"/>
              </a:rPr>
              <a:t> АО «Корпорация МСП»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57B"/>
                </a:solidFill>
                <a:latin typeface="Arial Narrow" pitchFamily="34" charset="0"/>
              </a:rPr>
              <a:t> АО «МСП Банк»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757B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757B"/>
                </a:solidFill>
                <a:latin typeface="Arial Narrow" pitchFamily="34" charset="0"/>
              </a:rPr>
              <a:t>Фонд поддержки </a:t>
            </a:r>
            <a:r>
              <a:rPr lang="ru-RU" sz="2000" smtClean="0">
                <a:solidFill>
                  <a:srgbClr val="00757B"/>
                </a:solidFill>
                <a:latin typeface="Arial Narrow" pitchFamily="34" charset="0"/>
              </a:rPr>
              <a:t>предпринимательства Югры</a:t>
            </a:r>
            <a:endParaRPr lang="ru-RU" sz="2000" dirty="0" smtClean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078" y="3560812"/>
            <a:ext cx="7370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6561C"/>
                </a:solidFill>
                <a:latin typeface="Arial Narrow" pitchFamily="34" charset="0"/>
              </a:rPr>
              <a:t>Ключевые условия: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57B"/>
                </a:solidFill>
                <a:latin typeface="Arial Narrow" pitchFamily="34" charset="0"/>
              </a:rPr>
              <a:t> Обеспечение гарантией/поручительством </a:t>
            </a:r>
            <a:r>
              <a:rPr lang="ru-RU" sz="20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 70% от суммы кредита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757B"/>
                </a:solidFill>
                <a:latin typeface="Arial Narrow" pitchFamily="34" charset="0"/>
              </a:rPr>
              <a:t> Снижение процентной ставки </a:t>
            </a:r>
            <a:r>
              <a:rPr lang="ru-RU" sz="20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-0,5%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1655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844927"/>
            <a:ext cx="9144000" cy="861774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Система обеспечения субъектов МСБ гарантийной поддержкой в целях повышения доступности кредитных ресурсов</a:t>
            </a:r>
            <a:endParaRPr lang="ru-RU" sz="25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68844"/>
            <a:ext cx="9144000" cy="338554"/>
          </a:xfrm>
          <a:prstGeom prst="rect">
            <a:avLst/>
          </a:prstGeom>
          <a:ln w="508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D6561C"/>
                </a:solidFill>
                <a:latin typeface="Arial Narrow" pitchFamily="34" charset="0"/>
              </a:rPr>
              <a:t>До 70% от суммы кредита может быть обеспечено гарантией/поручительством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95166" y="2711202"/>
            <a:ext cx="2687836" cy="619026"/>
          </a:xfrm>
          <a:prstGeom prst="rect">
            <a:avLst/>
          </a:prstGeom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Гарантии свыше 100 млн. руб.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5166" y="3484488"/>
            <a:ext cx="2687836" cy="619026"/>
          </a:xfrm>
          <a:prstGeom prst="rect">
            <a:avLst/>
          </a:prstGeom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Гарантии от 25 млн. руб. до 100 млн. руб.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5166" y="4264124"/>
            <a:ext cx="2687836" cy="619026"/>
          </a:xfrm>
          <a:prstGeom prst="rect">
            <a:avLst/>
          </a:prstGeom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Поручительства до 25 млн.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95166" y="2247281"/>
            <a:ext cx="2687836" cy="288879"/>
          </a:xfrm>
          <a:prstGeom prst="rect">
            <a:avLst/>
          </a:prstGeom>
          <a:noFill/>
          <a:ln w="38100"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Размер гарантии: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7500" y="2247281"/>
            <a:ext cx="2613174" cy="288879"/>
          </a:xfrm>
          <a:prstGeom prst="rect">
            <a:avLst/>
          </a:prstGeom>
          <a:noFill/>
          <a:ln w="38100"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Сумма кредита: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500" y="2706188"/>
            <a:ext cx="2613174" cy="624040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От 200 млн. руб.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7500" y="3484488"/>
            <a:ext cx="2613174" cy="619026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От 50 до 200 млн. руб..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7500" y="4264124"/>
            <a:ext cx="2613174" cy="619026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До 50 млн. руб. 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5486" y="2247281"/>
            <a:ext cx="2687836" cy="288879"/>
          </a:xfrm>
          <a:prstGeom prst="rect">
            <a:avLst/>
          </a:prstGeom>
          <a:noFill/>
          <a:ln w="38100"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Субъект системы: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75486" y="2711202"/>
            <a:ext cx="2687836" cy="619026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АО Корпорация МСП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75486" y="3484488"/>
            <a:ext cx="2687836" cy="619026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МСП Банк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75486" y="4264124"/>
            <a:ext cx="2687836" cy="619026"/>
          </a:xfrm>
          <a:prstGeom prst="rect">
            <a:avLst/>
          </a:prstGeom>
          <a:noFill/>
          <a:ln>
            <a:solidFill>
              <a:srgbClr val="0075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57B"/>
                </a:solidFill>
                <a:latin typeface="Arial Narrow" pitchFamily="34" charset="0"/>
              </a:rPr>
              <a:t>Региональные гарантийные организации</a:t>
            </a:r>
            <a:endParaRPr lang="ru-RU" sz="14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1547664" y="1654572"/>
            <a:ext cx="0" cy="288032"/>
          </a:xfrm>
          <a:prstGeom prst="straightConnector1">
            <a:avLst/>
          </a:prstGeom>
          <a:ln w="381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16016" y="1654572"/>
            <a:ext cx="0" cy="288032"/>
          </a:xfrm>
          <a:prstGeom prst="straightConnector1">
            <a:avLst/>
          </a:prstGeom>
          <a:ln w="381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5496" y="777528"/>
            <a:ext cx="2880320" cy="835372"/>
          </a:xfrm>
          <a:prstGeom prst="rect">
            <a:avLst/>
          </a:prstGeom>
          <a:solidFill>
            <a:srgbClr val="00757B"/>
          </a:solidFill>
          <a:ln>
            <a:solidFill>
              <a:srgbClr val="00757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Кредиты на приобретение основных средств 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777528"/>
            <a:ext cx="2880320" cy="835372"/>
          </a:xfrm>
          <a:prstGeom prst="rect">
            <a:avLst/>
          </a:prstGeom>
          <a:solidFill>
            <a:srgbClr val="00757B"/>
          </a:solidFill>
          <a:ln>
            <a:solidFill>
              <a:srgbClr val="00757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Кредиты на пополнение оборотных средств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для неторгового сектора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777528"/>
            <a:ext cx="2880320" cy="835372"/>
          </a:xfrm>
          <a:prstGeom prst="rect">
            <a:avLst/>
          </a:prstGeom>
          <a:solidFill>
            <a:srgbClr val="00757B"/>
          </a:solidFill>
          <a:ln>
            <a:solidFill>
              <a:srgbClr val="00757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Кредиты на исполнение госконтрактов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(44 –ФЗ и 223-ФЗ)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504" y="1982862"/>
            <a:ext cx="5904656" cy="893688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Размер обеспечения в виде гарантии Корпорации:</a:t>
            </a:r>
          </a:p>
          <a:p>
            <a:pPr algn="ctr"/>
            <a:r>
              <a:rPr lang="ru-RU" dirty="0" smtClean="0">
                <a:solidFill>
                  <a:srgbClr val="D6561C"/>
                </a:solidFill>
                <a:latin typeface="Arial Narrow" pitchFamily="34" charset="0"/>
              </a:rPr>
              <a:t>50% от суммы кредита</a:t>
            </a:r>
          </a:p>
          <a:p>
            <a:pPr algn="ctr"/>
            <a:r>
              <a:rPr lang="ru-RU" dirty="0" smtClean="0">
                <a:solidFill>
                  <a:srgbClr val="D6561C"/>
                </a:solidFill>
                <a:latin typeface="Arial Narrow" pitchFamily="34" charset="0"/>
              </a:rPr>
              <a:t>70% - Гарантия МСП Банка + поручительство РГО</a:t>
            </a:r>
            <a:endParaRPr lang="en-US" dirty="0" smtClean="0">
              <a:solidFill>
                <a:srgbClr val="D6561C"/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1982862"/>
            <a:ext cx="2664296" cy="893688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6561C"/>
                </a:solidFill>
                <a:latin typeface="Arial Narrow" pitchFamily="34" charset="0"/>
              </a:rPr>
              <a:t>70% от суммы кредита</a:t>
            </a:r>
            <a:endParaRPr lang="ru-RU" dirty="0">
              <a:solidFill>
                <a:srgbClr val="D6561C"/>
              </a:solidFill>
              <a:latin typeface="Arial Narrow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668344" y="1654572"/>
            <a:ext cx="0" cy="288032"/>
          </a:xfrm>
          <a:prstGeom prst="straightConnector1">
            <a:avLst/>
          </a:prstGeom>
          <a:ln w="381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504" y="3497684"/>
            <a:ext cx="8856984" cy="1455316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Процентная ставка -  от 11,76%</a:t>
            </a:r>
          </a:p>
          <a:p>
            <a:pPr algn="ctr"/>
            <a:r>
              <a:rPr lang="ru-RU" b="1" dirty="0" smtClean="0">
                <a:solidFill>
                  <a:srgbClr val="D6561C"/>
                </a:solidFill>
                <a:latin typeface="Arial Narrow" pitchFamily="34" charset="0"/>
              </a:rPr>
              <a:t>Снижена на -0,5 % </a:t>
            </a:r>
            <a:r>
              <a:rPr lang="ru-RU" dirty="0" smtClean="0">
                <a:solidFill>
                  <a:srgbClr val="D6561C"/>
                </a:solidFill>
                <a:latin typeface="Arial Narrow" pitchFamily="34" charset="0"/>
              </a:rPr>
              <a:t>годовых по сравнению со стандартными программами</a:t>
            </a:r>
          </a:p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Комиссия за предоставление гарантии: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 0,75% годовых от суммы кредита за каждый год кредитования;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00757B"/>
                </a:solidFill>
                <a:latin typeface="Arial Narrow" pitchFamily="34" charset="0"/>
              </a:rPr>
              <a:t>    уплачивается заемщиком в адрес гаранта</a:t>
            </a:r>
            <a:r>
              <a:rPr lang="ru-RU" dirty="0">
                <a:solidFill>
                  <a:srgbClr val="00757B"/>
                </a:solidFill>
                <a:latin typeface="Arial Narrow" pitchFamily="34" charset="0"/>
              </a:rPr>
              <a:t>.</a:t>
            </a:r>
            <a:endParaRPr lang="ru-RU" dirty="0" smtClean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3027288"/>
            <a:ext cx="2700808" cy="306462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До 7 лет </a:t>
            </a:r>
            <a:endParaRPr lang="ru-RU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45110" y="3027288"/>
            <a:ext cx="2867050" cy="306462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До 2 лет </a:t>
            </a:r>
            <a:endParaRPr lang="ru-RU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00192" y="3027288"/>
            <a:ext cx="2664296" cy="306462"/>
          </a:xfrm>
          <a:prstGeom prst="rect">
            <a:avLst/>
          </a:prstGeom>
          <a:noFill/>
          <a:ln w="25400">
            <a:solidFill>
              <a:srgbClr val="00757B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57B"/>
                </a:solidFill>
                <a:latin typeface="Arial Narrow" pitchFamily="34" charset="0"/>
              </a:rPr>
              <a:t>До 3 лет </a:t>
            </a:r>
            <a:endParaRPr lang="ru-RU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0" y="6597352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z="1100" smtClean="0">
                <a:latin typeface="Arial Narrow" pitchFamily="34" charset="0"/>
              </a:rPr>
              <a:pPr>
                <a:defRPr/>
              </a:pPr>
              <a:t>18</a:t>
            </a:fld>
            <a:endParaRPr lang="ru-RU" sz="11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0" y="6597352"/>
            <a:ext cx="2133600" cy="476250"/>
          </a:xfrm>
        </p:spPr>
        <p:txBody>
          <a:bodyPr/>
          <a:lstStyle/>
          <a:p>
            <a:pPr>
              <a:defRPr/>
            </a:pPr>
            <a:fld id="{46D8FAF3-BC4E-473B-BA53-2774BB9A215D}" type="slidenum">
              <a:rPr lang="ru-RU" sz="1100" smtClean="0">
                <a:latin typeface="Arial Narrow" pitchFamily="34" charset="0"/>
              </a:rPr>
              <a:pPr>
                <a:defRPr/>
              </a:pPr>
              <a:t>19</a:t>
            </a:fld>
            <a:endParaRPr lang="ru-RU" sz="11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1436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Программа долгосрочного кредитования на приобретение недвижимости </a:t>
            </a:r>
            <a:endParaRPr lang="ru-RU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70155"/>
              </p:ext>
            </p:extLst>
          </p:nvPr>
        </p:nvGraphicFramePr>
        <p:xfrm>
          <a:off x="177355" y="1903195"/>
          <a:ext cx="8801545" cy="29234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8324"/>
                <a:gridCol w="3673494"/>
                <a:gridCol w="3499727"/>
              </a:tblGrid>
              <a:tr h="41291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Максимальная сумма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Ограничена  только финансовым положением Заемщика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10 млн.</a:t>
                      </a: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руб. </a:t>
                      </a:r>
                      <a:endParaRPr lang="ru-RU" sz="12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7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Срок кредитования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7 лет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10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913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Процентные ставки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(% годовых)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от 13,05% годовых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Применяется индивидуальный подход</a:t>
                      </a:r>
                      <a:r>
                        <a:rPr lang="ru-RU" sz="1200" b="0" i="1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 к каждому клиенту</a:t>
                      </a:r>
                      <a:endParaRPr lang="ru-RU" sz="1200" b="0" i="1" dirty="0" smtClean="0">
                        <a:solidFill>
                          <a:srgbClr val="D6561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От 14,5%  годовых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91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Первоначальный взнос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Финансирование</a:t>
                      </a:r>
                      <a:r>
                        <a:rPr lang="ru-RU" sz="1200" b="1" i="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 до 100% стоимости</a:t>
                      </a:r>
                    </a:p>
                    <a:p>
                      <a:pPr algn="ctr"/>
                      <a:r>
                        <a:rPr lang="ru-RU" sz="1200" b="1" i="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приобретаемой недвижимости</a:t>
                      </a:r>
                      <a:endParaRPr lang="ru-RU" sz="1200" b="1" i="0" dirty="0" smtClean="0">
                        <a:solidFill>
                          <a:srgbClr val="D6561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От</a:t>
                      </a:r>
                      <a:r>
                        <a:rPr lang="ru-RU" sz="1200" b="1" i="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20% от стоимости</a:t>
                      </a:r>
                      <a:r>
                        <a:rPr lang="ru-RU" sz="1200" b="1" i="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</a:rPr>
                        <a:t> приобретаемого имущества</a:t>
                      </a:r>
                      <a:endParaRPr lang="ru-RU" sz="1200" b="1" i="0" dirty="0" smtClean="0">
                        <a:solidFill>
                          <a:srgbClr val="D6561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5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Обеспечение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Залог приобретаемого имущества </a:t>
                      </a:r>
                    </a:p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При первоначального  взносе до 20%  - дополнительный залог имеющегося в собственности ликвидного имущества</a:t>
                      </a:r>
                    </a:p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Поручительство супруга/</a:t>
                      </a:r>
                      <a:r>
                        <a:rPr lang="ru-RU" sz="1200" baseline="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ги</a:t>
                      </a: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(для ИП), поручительство собственников бизнеса (для ЮЛ)</a:t>
                      </a:r>
                      <a:endParaRPr lang="ru-RU" sz="12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Залог приобретаемого имущества </a:t>
                      </a:r>
                    </a:p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Поручительство супруга/</a:t>
                      </a:r>
                      <a:r>
                        <a:rPr lang="ru-RU" sz="1200" baseline="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ги</a:t>
                      </a:r>
                      <a:r>
                        <a:rPr lang="ru-RU" sz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(для ИП), поручительство собственников бизнеса (для ЮЛ)</a:t>
                      </a:r>
                      <a:endParaRPr lang="ru-RU" sz="12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9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7474"/>
            <a:ext cx="8097714" cy="905335"/>
          </a:xfrm>
          <a:prstGeom prst="rect">
            <a:avLst/>
          </a:prstGeom>
        </p:spPr>
      </p:pic>
      <p:pic>
        <p:nvPicPr>
          <p:cNvPr id="4" name="Рисунок 3" descr="альбом с фот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39652" y="1779786"/>
            <a:ext cx="6592976" cy="3456384"/>
          </a:xfrm>
          <a:prstGeom prst="rect">
            <a:avLst/>
          </a:prstGeom>
        </p:spPr>
      </p:pic>
      <p:pic>
        <p:nvPicPr>
          <p:cNvPr id="13" name="Рисунок 12" descr="ЧЕК БОКС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28084" y="4323311"/>
            <a:ext cx="2160240" cy="624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8768" y="1105313"/>
            <a:ext cx="3118384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Образован 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23 ноября 1990 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3957" y="829606"/>
            <a:ext cx="467819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Финансовый партнер крупнейших предприятий Тюменской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области, ХМАО-Югры, ЯНАО и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других регионов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России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Обслуживает малый и средний бизнес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798736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 Narrow" pitchFamily="34" charset="0"/>
              </a:rPr>
              <a:t>Программа долгосрочного кредитования на приобретение основных средств</a:t>
            </a:r>
            <a:endParaRPr lang="ru-RU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13800"/>
              </p:ext>
            </p:extLst>
          </p:nvPr>
        </p:nvGraphicFramePr>
        <p:xfrm>
          <a:off x="103540" y="1721202"/>
          <a:ext cx="8964488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2135480"/>
                <a:gridCol w="2550408"/>
                <a:gridCol w="2550408"/>
              </a:tblGrid>
              <a:tr h="44462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Приобретение транспортных средств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Приобретение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Максимальная сумма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кредита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lang="en-US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млн.руб.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5 млн.руб.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Свыше 5 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Срок кредитования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 лет – для с/</a:t>
                      </a:r>
                      <a:r>
                        <a:rPr lang="ru-RU" sz="1400" b="0" kern="120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отрасли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5лет</a:t>
                      </a:r>
                      <a:endParaRPr lang="ru-RU" sz="1400" b="0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 года</a:t>
                      </a:r>
                      <a:endParaRPr lang="ru-RU" sz="1400" b="0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Процентные ставки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(% годовых)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от 14%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16,5%</a:t>
                      </a:r>
                      <a:endParaRPr lang="ru-RU" sz="14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 12,79%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Первоначальный взнос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 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 30%</a:t>
                      </a:r>
                      <a:endParaRPr lang="ru-RU" sz="14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769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Обеспечение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-228600" algn="ctr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Залог приобретаемого имущества (автотранспорт, оборудование);</a:t>
                      </a:r>
                    </a:p>
                    <a:p>
                      <a:pPr marL="0" lvl="0" indent="-228600" algn="ctr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Залог</a:t>
                      </a:r>
                      <a:r>
                        <a:rPr lang="ru-RU" sz="1400" b="0" kern="12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ликвидного имущества;</a:t>
                      </a:r>
                    </a:p>
                    <a:p>
                      <a:pPr marL="0" lvl="0" indent="-228600" algn="ctr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Поручительство супруга/</a:t>
                      </a:r>
                      <a:r>
                        <a:rPr lang="ru-RU" sz="1400" b="0" kern="120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ги</a:t>
                      </a: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(для ИП), поручительство собственников бизнеса (для ЮЛ).</a:t>
                      </a:r>
                      <a:endParaRPr lang="ru-RU" sz="1400" b="0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endParaRPr lang="ru-RU" sz="16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lvl="0" indent="-228600" algn="l">
                        <a:buFont typeface="Wingdings" pitchFamily="2" charset="2"/>
                        <a:buChar char="§"/>
                      </a:pPr>
                      <a:endParaRPr lang="ru-RU" sz="16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2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86036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Программа краткосрочного кредитования на пополнение оборотных средств</a:t>
            </a:r>
            <a:endParaRPr lang="ru-RU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03693"/>
              </p:ext>
            </p:extLst>
          </p:nvPr>
        </p:nvGraphicFramePr>
        <p:xfrm>
          <a:off x="72008" y="1734219"/>
          <a:ext cx="8964488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2380228"/>
                <a:gridCol w="2520280"/>
                <a:gridCol w="2335788"/>
              </a:tblGrid>
              <a:tr h="2859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Форма предоставления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Срочный кредит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Кредитная</a:t>
                      </a:r>
                      <a:r>
                        <a:rPr lang="ru-RU" sz="1400" b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линия</a:t>
                      </a:r>
                      <a:endParaRPr lang="ru-RU" sz="1400" b="1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Овердрафт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980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Классический</a:t>
                      </a:r>
                      <a:r>
                        <a:rPr lang="ru-RU" sz="1400" b="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Авансовый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1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Срок кредитования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2 лет</a:t>
                      </a:r>
                      <a:endParaRPr lang="ru-RU" sz="1400" b="0" baseline="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(с траншем до 1 года)</a:t>
                      </a:r>
                      <a:endParaRPr lang="ru-RU" sz="1400" b="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2</a:t>
                      </a:r>
                      <a:r>
                        <a:rPr lang="ru-RU" sz="1400" b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лет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( с траншами – 30, 60 или 90 дней )</a:t>
                      </a:r>
                      <a:endParaRPr lang="ru-RU" sz="1400" b="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63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Максимальная сумма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кредита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Ограничена  только финансовым положением Заемщика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До 100% от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оборотов по расчетному счету</a:t>
                      </a:r>
                      <a:endParaRPr lang="ru-RU" sz="140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30% от выручки клиента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166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Процентные ставки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(% годовых)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 11,76% годовых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Применяется индивидуальный подход к каждому клиенту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-228600" algn="ctr" defTabSz="914400" rtl="0" eaLnBrk="1" latinLnBrk="0" hangingPunct="1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Залог имеющихся в собственности ликвидных основных средств (недвижимость, автотранспорт, земля, оборудование и т.п.).</a:t>
                      </a:r>
                    </a:p>
                    <a:p>
                      <a:pPr marL="0" indent="-228600" algn="ctr" defTabSz="914400" rtl="0" eaLnBrk="1" latinLnBrk="0" hangingPunct="1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Поручительство супруга/</a:t>
                      </a:r>
                      <a:r>
                        <a:rPr lang="ru-RU" sz="1400" b="0" kern="120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ги</a:t>
                      </a: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(для ИП), поручительство собственников бизнеса (для ЮЛ)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Применяется индивидуальный подход к каждому клиенту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-228600" algn="ctr" defTabSz="914400" rtl="0" eaLnBrk="1" latinLnBrk="0" hangingPunct="1">
                        <a:buNone/>
                      </a:pPr>
                      <a:endParaRPr lang="ru-RU" sz="1400" b="0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800894"/>
            <a:ext cx="9144000" cy="861774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</a:rPr>
              <a:t>Программа рефинансирования кредитов, полученных в других банках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08" y="203785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D6561C"/>
                </a:solidFill>
                <a:latin typeface="Arial Narrow" pitchFamily="34" charset="0"/>
              </a:rPr>
              <a:t>Ключевые условия:</a:t>
            </a:r>
          </a:p>
          <a:p>
            <a:pPr marL="355600" indent="-3556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Снижение процентной ставки </a:t>
            </a:r>
            <a:r>
              <a:rPr lang="ru-RU" sz="24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 1,5% </a:t>
            </a:r>
            <a:r>
              <a:rPr lang="ru-RU" sz="2400" b="1" dirty="0" smtClean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годовых </a:t>
            </a:r>
            <a:endParaRPr lang="en-US" sz="2400" b="1" dirty="0">
              <a:solidFill>
                <a:srgbClr val="D656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endParaRPr lang="ru-RU" sz="24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pPr algn="just"/>
            <a:endParaRPr lang="ru-RU" sz="24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pPr marL="450850" indent="-45085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57B"/>
                </a:solidFill>
                <a:latin typeface="Arial Narrow" pitchFamily="34" charset="0"/>
              </a:rPr>
              <a:t>Возможность  получить сумму кредита, </a:t>
            </a:r>
            <a:r>
              <a:rPr lang="ru-RU" sz="24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превышающую сумму задолженности по кредиту в другом банке</a:t>
            </a:r>
          </a:p>
        </p:txBody>
      </p:sp>
    </p:spTree>
    <p:extLst>
      <p:ext uri="{BB962C8B-B14F-4D97-AF65-F5344CB8AC3E}">
        <p14:creationId xmlns:p14="http://schemas.microsoft.com/office/powerpoint/2010/main" val="24705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14213"/>
              </p:ext>
            </p:extLst>
          </p:nvPr>
        </p:nvGraphicFramePr>
        <p:xfrm>
          <a:off x="125760" y="790312"/>
          <a:ext cx="8892480" cy="41499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3640"/>
                <a:gridCol w="6298840"/>
              </a:tblGrid>
              <a:tr h="9714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Срок кредитования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В зависимости от цели рефинансируемого кредита: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на пополнение оборотных средств – 2 года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 на </a:t>
                      </a:r>
                      <a:r>
                        <a:rPr lang="ru-RU" sz="1400" b="1" dirty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приобретение основных средств – 5 </a:t>
                      </a:r>
                      <a:r>
                        <a:rPr lang="ru-RU" sz="1400" b="1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лет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 приобретение/строительство недвижимости – 7 лет</a:t>
                      </a:r>
                      <a:endParaRPr lang="ru-RU" sz="1400" b="1" dirty="0">
                        <a:solidFill>
                          <a:srgbClr val="00757B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Максимальная сумма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кредита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Соответствует или больше суммы задолженности по рефинансируемому кредиту </a:t>
                      </a:r>
                      <a:endParaRPr lang="ru-RU" sz="1400" b="0" dirty="0" smtClean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778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Процентные ставки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(% годовых)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Снижены</a:t>
                      </a:r>
                      <a:r>
                        <a:rPr lang="ru-RU" sz="1400" b="1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от </a:t>
                      </a:r>
                      <a:r>
                        <a:rPr lang="ru-RU" sz="1400" b="1" dirty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-0,5 п.п. до  -1,5 п.п</a:t>
                      </a:r>
                      <a:r>
                        <a:rPr lang="ru-RU" sz="1400" dirty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. </a:t>
                      </a:r>
                      <a:endParaRPr lang="ru-RU" sz="1400" dirty="0" smtClean="0">
                        <a:solidFill>
                          <a:srgbClr val="D6561C"/>
                        </a:solidFill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от  </a:t>
                      </a:r>
                      <a:r>
                        <a:rPr lang="ru-RU" sz="1400" dirty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ставки Заемщика по рефинансируемому кредиту в другом банке, </a:t>
                      </a:r>
                      <a:r>
                        <a:rPr lang="ru-RU" sz="14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при </a:t>
                      </a:r>
                      <a:r>
                        <a:rPr lang="ru-RU" sz="1400" dirty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</a:rPr>
                        <a:t>этом: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Применяется индивидуальный подход</a:t>
                      </a:r>
                      <a:r>
                        <a:rPr lang="ru-RU" sz="1400" b="1" kern="120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 к каждому клиенту</a:t>
                      </a:r>
                      <a:endParaRPr lang="ru-RU" sz="1400" b="1" kern="1200" dirty="0" smtClean="0">
                        <a:solidFill>
                          <a:srgbClr val="D6561C"/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Целевое назначение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кредитов на погашение кредитов, ранее полученных Заемщиками в других банках</a:t>
                      </a:r>
                      <a:endParaRPr lang="ru-RU" sz="1400" dirty="0">
                        <a:solidFill>
                          <a:srgbClr val="00757B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83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Обеспечение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Залог ликвидного имущества</a:t>
                      </a:r>
                    </a:p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Гарантия Корпорации МСП /МСП Банка и/или поручительство Фонда поддержки предпринимательства </a:t>
                      </a:r>
                    </a:p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Поручительство супруга/</a:t>
                      </a:r>
                      <a:r>
                        <a:rPr lang="ru-RU" sz="1400" baseline="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ги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(для ИП), поручительство собственников бизнеса (для ЮЛ)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20378"/>
            <a:ext cx="9144000" cy="468000"/>
          </a:xfrm>
          <a:prstGeom prst="rect">
            <a:avLst/>
          </a:prstGeom>
          <a:solidFill>
            <a:srgbClr val="0075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Программа предоставления банковских гарантий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44042"/>
            <a:ext cx="8784976" cy="138499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Гарантия на участие в конкурсе (тендерная гарантия)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Гарантия на обеспечение исполнения обязательств </a:t>
            </a:r>
          </a:p>
          <a:p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по выигранным конкурсам</a:t>
            </a:r>
          </a:p>
          <a:p>
            <a:endParaRPr lang="ru-RU" sz="14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endParaRPr lang="ru-RU" sz="1400" dirty="0">
              <a:solidFill>
                <a:srgbClr val="00757B"/>
              </a:solidFill>
              <a:latin typeface="Arial Narrow" pitchFamily="34" charset="0"/>
            </a:endParaRPr>
          </a:p>
          <a:p>
            <a:endParaRPr lang="ru-RU" sz="14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Гарантия надлежащего исполнения обязательств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Гарантия в пользу таможенного органа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Гарантия возврата авансовых платежей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757B"/>
                </a:solidFill>
                <a:latin typeface="Arial Narrow" pitchFamily="34" charset="0"/>
              </a:rPr>
              <a:t> Прочие виды гарантий в рублях и иностранной валюте</a:t>
            </a:r>
            <a:endParaRPr lang="ru-RU" sz="1400" dirty="0">
              <a:solidFill>
                <a:srgbClr val="00757B"/>
              </a:solidFill>
              <a:latin typeface="Arial Narrow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38661"/>
              </p:ext>
            </p:extLst>
          </p:nvPr>
        </p:nvGraphicFramePr>
        <p:xfrm>
          <a:off x="82995" y="2106372"/>
          <a:ext cx="8984805" cy="2882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0886"/>
                <a:gridCol w="1052319"/>
                <a:gridCol w="6451600"/>
              </a:tblGrid>
              <a:tr h="2693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Сумма гарантии:</a:t>
                      </a:r>
                      <a:endParaRPr lang="ru-RU" sz="1400" b="1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Комиссия: </a:t>
                      </a:r>
                      <a:endParaRPr lang="ru-RU" sz="1400" b="1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Обеспечение:</a:t>
                      </a:r>
                      <a:endParaRPr lang="ru-RU" sz="1400" b="1" kern="1200" dirty="0">
                        <a:solidFill>
                          <a:srgbClr val="00757B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9338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Специальное предложение:</a:t>
                      </a:r>
                      <a:endParaRPr lang="ru-RU" sz="1400" b="1" kern="1200" dirty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lang="en-US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2,5%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годовых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6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Без залога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Только поручительство супруга/</a:t>
                      </a:r>
                      <a:r>
                        <a:rPr lang="ru-RU" sz="1400" b="0" kern="1200" dirty="0" err="1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ги</a:t>
                      </a:r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(для ИП)</a:t>
                      </a:r>
                      <a:r>
                        <a:rPr lang="ru-RU" sz="1400" b="0" kern="1200" baseline="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или </a:t>
                      </a:r>
                      <a:endParaRPr lang="ru-RU" sz="1400" b="0" kern="1200" dirty="0" smtClean="0">
                        <a:solidFill>
                          <a:srgbClr val="D6561C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D6561C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поручительство собственников бизнеса (для ЮЛ)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02348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Определяется исходя из фин. положения Заемщика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2,56%- 5% годовых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Залог ликвидного имущества</a:t>
                      </a:r>
                    </a:p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Гарантия Корпорации МСП /МСП Банка и/или поручительство Фонда поддержки предпринимательства  </a:t>
                      </a: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(для гарантии обеспечения </a:t>
                      </a:r>
                      <a:r>
                        <a:rPr lang="ru-RU" sz="1400" i="1" baseline="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гос</a:t>
                      </a:r>
                      <a:r>
                        <a:rPr lang="ru-RU" sz="1400" i="1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. контракта)</a:t>
                      </a:r>
                    </a:p>
                    <a:p>
                      <a:pPr marL="228600" indent="-228600" algn="ctr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Поручительство супруга/</a:t>
                      </a:r>
                      <a:r>
                        <a:rPr lang="ru-RU" sz="1400" baseline="0" dirty="0" err="1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ги</a:t>
                      </a:r>
                      <a:r>
                        <a:rPr lang="ru-RU" sz="1400" baseline="0" dirty="0" smtClean="0">
                          <a:solidFill>
                            <a:srgbClr val="00757B"/>
                          </a:solidFill>
                          <a:latin typeface="Arial Narrow" pitchFamily="34" charset="0"/>
                        </a:rPr>
                        <a:t> (для ИП), поручительство собственников бизнеса (для ЮЛ)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5787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1-2% годовых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73050" algn="ctr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Залог собственных ценных бумаг Банка (вексель, депозитный сертификат)</a:t>
                      </a:r>
                    </a:p>
                    <a:p>
                      <a:pPr marL="0" indent="273050" algn="ctr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ru-RU" sz="1400" b="0" kern="1200" dirty="0" smtClean="0">
                          <a:solidFill>
                            <a:srgbClr val="00757B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Банковский депозит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67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57B"/>
                </a:solidFill>
                <a:latin typeface="Arial Narrow" pitchFamily="34" charset="0"/>
              </a:rPr>
              <a:t>Неценовые преимущества кредитных продуктов </a:t>
            </a:r>
          </a:p>
          <a:p>
            <a:pPr algn="ctr"/>
            <a:r>
              <a:rPr lang="ru-RU" sz="2800" b="1" dirty="0" smtClean="0">
                <a:solidFill>
                  <a:srgbClr val="00757B"/>
                </a:solidFill>
                <a:latin typeface="Arial Narrow" pitchFamily="34" charset="0"/>
              </a:rPr>
              <a:t>ПАО «Запсибкомбанк»</a:t>
            </a:r>
            <a:endParaRPr lang="ru-RU" sz="2800" b="1" dirty="0">
              <a:solidFill>
                <a:srgbClr val="00757B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12" y="2004809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Отсутствие </a:t>
            </a:r>
            <a:r>
              <a:rPr lang="ru-RU" sz="22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комиссии за досрочное погашение</a:t>
            </a:r>
          </a:p>
          <a:p>
            <a:pPr indent="450850" algn="just"/>
            <a:endParaRPr lang="ru-RU" sz="22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22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Возможность согласование индивидуального графика погашения</a:t>
            </a:r>
            <a:r>
              <a:rPr lang="ru-RU" sz="2200" dirty="0" smtClean="0">
                <a:latin typeface="Arial Narrow" pitchFamily="34" charset="0"/>
              </a:rPr>
              <a:t>, </a:t>
            </a:r>
            <a:r>
              <a:rPr lang="ru-RU" sz="2200" dirty="0" smtClean="0">
                <a:solidFill>
                  <a:srgbClr val="00757B"/>
                </a:solidFill>
                <a:latin typeface="Arial Narrow" pitchFamily="34" charset="0"/>
              </a:rPr>
              <a:t>учитывающего  особенности бизнеса клиента</a:t>
            </a:r>
          </a:p>
          <a:p>
            <a:pPr indent="450850" algn="just"/>
            <a:endParaRPr lang="ru-RU" sz="2200" dirty="0" smtClean="0">
              <a:latin typeface="Arial Narrow" pitchFamily="34" charset="0"/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22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Специальные условия </a:t>
            </a:r>
            <a:r>
              <a:rPr lang="ru-RU" sz="2200" dirty="0" smtClean="0">
                <a:solidFill>
                  <a:srgbClr val="00757B"/>
                </a:solidFill>
                <a:latin typeface="Arial Narrow" pitchFamily="34" charset="0"/>
              </a:rPr>
              <a:t>для клиентов </a:t>
            </a:r>
            <a:r>
              <a:rPr lang="ru-RU" sz="2200" b="1" dirty="0">
                <a:solidFill>
                  <a:srgbClr val="D65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комплексном обслуживании</a:t>
            </a:r>
          </a:p>
          <a:p>
            <a:pPr indent="450850" algn="just"/>
            <a:endParaRPr lang="ru-RU" sz="2200" dirty="0" smtClean="0">
              <a:solidFill>
                <a:srgbClr val="00757B"/>
              </a:solidFill>
              <a:latin typeface="Arial Narrow" pitchFamily="34" charset="0"/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757B"/>
                </a:solidFill>
                <a:latin typeface="Arial Narrow" pitchFamily="34" charset="0"/>
              </a:rPr>
              <a:t>Индивидуальный подход к клиенту при «отличии от стандартных условий»</a:t>
            </a:r>
          </a:p>
        </p:txBody>
      </p:sp>
    </p:spTree>
    <p:extLst>
      <p:ext uri="{BB962C8B-B14F-4D97-AF65-F5344CB8AC3E}">
        <p14:creationId xmlns:p14="http://schemas.microsoft.com/office/powerpoint/2010/main" val="8573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9144000" cy="675085"/>
          </a:xfrm>
          <a:prstGeom prst="rect">
            <a:avLst/>
          </a:prstGeom>
          <a:solidFill>
            <a:srgbClr val="00757B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2" y="121444"/>
            <a:ext cx="208478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4216" y="1275606"/>
            <a:ext cx="610267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57B"/>
                </a:solidFill>
                <a:latin typeface="Arial Narrow" pitchFamily="34" charset="0"/>
              </a:rPr>
              <a:t>Благодарю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57" y="1923678"/>
            <a:ext cx="1592796" cy="24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85794" y="884797"/>
            <a:ext cx="6769976" cy="3901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28" y="908814"/>
            <a:ext cx="6084695" cy="3260891"/>
          </a:xfrm>
          <a:prstGeom prst="rect">
            <a:avLst/>
          </a:prstGeom>
        </p:spPr>
      </p:pic>
      <p:pic>
        <p:nvPicPr>
          <p:cNvPr id="12" name="Рисунок 11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68871" y="3247040"/>
            <a:ext cx="181338" cy="297132"/>
          </a:xfrm>
          <a:prstGeom prst="rect">
            <a:avLst/>
          </a:prstGeom>
        </p:spPr>
      </p:pic>
      <p:pic>
        <p:nvPicPr>
          <p:cNvPr id="16" name="Рисунок 15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00085" y="3016893"/>
            <a:ext cx="177134" cy="2902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13" y="2182635"/>
            <a:ext cx="2292267" cy="5633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13" y="3035809"/>
            <a:ext cx="2292267" cy="542654"/>
          </a:xfrm>
          <a:prstGeom prst="rect">
            <a:avLst/>
          </a:prstGeom>
        </p:spPr>
      </p:pic>
      <p:pic>
        <p:nvPicPr>
          <p:cNvPr id="23" name="Рисунок 22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9029" y="2899885"/>
            <a:ext cx="177134" cy="290243"/>
          </a:xfrm>
          <a:prstGeom prst="rect">
            <a:avLst/>
          </a:prstGeom>
        </p:spPr>
      </p:pic>
      <p:pic>
        <p:nvPicPr>
          <p:cNvPr id="24" name="Рисунок 23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3649" y="3055227"/>
            <a:ext cx="177134" cy="290243"/>
          </a:xfrm>
          <a:prstGeom prst="rect">
            <a:avLst/>
          </a:prstGeom>
        </p:spPr>
      </p:pic>
      <p:pic>
        <p:nvPicPr>
          <p:cNvPr id="25" name="Рисунок 24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51618" y="3124375"/>
            <a:ext cx="177134" cy="290243"/>
          </a:xfrm>
          <a:prstGeom prst="rect">
            <a:avLst/>
          </a:prstGeom>
        </p:spPr>
      </p:pic>
      <p:pic>
        <p:nvPicPr>
          <p:cNvPr id="26" name="Рисунок 25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04656" y="2173495"/>
            <a:ext cx="177134" cy="290243"/>
          </a:xfrm>
          <a:prstGeom prst="rect">
            <a:avLst/>
          </a:prstGeom>
        </p:spPr>
      </p:pic>
      <p:pic>
        <p:nvPicPr>
          <p:cNvPr id="30" name="Рисунок 29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96644" y="2517745"/>
            <a:ext cx="177134" cy="290243"/>
          </a:xfrm>
          <a:prstGeom prst="rect">
            <a:avLst/>
          </a:prstGeom>
        </p:spPr>
      </p:pic>
      <p:pic>
        <p:nvPicPr>
          <p:cNvPr id="31" name="Рисунок 30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31176" y="2689541"/>
            <a:ext cx="177134" cy="290243"/>
          </a:xfrm>
          <a:prstGeom prst="rect">
            <a:avLst/>
          </a:prstGeom>
        </p:spPr>
      </p:pic>
      <p:pic>
        <p:nvPicPr>
          <p:cNvPr id="32" name="Рисунок 31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3754" y="3016892"/>
            <a:ext cx="177134" cy="290243"/>
          </a:xfrm>
          <a:prstGeom prst="rect">
            <a:avLst/>
          </a:prstGeom>
        </p:spPr>
      </p:pic>
      <p:pic>
        <p:nvPicPr>
          <p:cNvPr id="17" name="Рисунок 16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33027" y="2967142"/>
            <a:ext cx="247541" cy="405608"/>
          </a:xfrm>
          <a:prstGeom prst="rect">
            <a:avLst/>
          </a:prstGeom>
        </p:spPr>
      </p:pic>
      <p:pic>
        <p:nvPicPr>
          <p:cNvPr id="33" name="Рисунок 32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43887" y="2715110"/>
            <a:ext cx="181338" cy="297132"/>
          </a:xfrm>
          <a:prstGeom prst="rect">
            <a:avLst/>
          </a:prstGeom>
        </p:spPr>
      </p:pic>
      <p:pic>
        <p:nvPicPr>
          <p:cNvPr id="35" name="Рисунок 34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90874" y="3328496"/>
            <a:ext cx="181338" cy="297132"/>
          </a:xfrm>
          <a:prstGeom prst="rect">
            <a:avLst/>
          </a:prstGeom>
        </p:spPr>
      </p:pic>
      <p:pic>
        <p:nvPicPr>
          <p:cNvPr id="36" name="Рисунок 35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26762" y="3328880"/>
            <a:ext cx="181338" cy="297132"/>
          </a:xfrm>
          <a:prstGeom prst="rect">
            <a:avLst/>
          </a:prstGeom>
        </p:spPr>
      </p:pic>
      <p:pic>
        <p:nvPicPr>
          <p:cNvPr id="37" name="Рисунок 36" descr="штуч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485" y="3328496"/>
            <a:ext cx="181338" cy="297132"/>
          </a:xfrm>
          <a:prstGeom prst="rect">
            <a:avLst/>
          </a:prstGeom>
        </p:spPr>
      </p:pic>
      <p:pic>
        <p:nvPicPr>
          <p:cNvPr id="1030" name="Picture 6" descr="C:\Users\Дарина\Desktop\итоговая прези\Рисунок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12" y="1275607"/>
            <a:ext cx="2363669" cy="5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7474"/>
            <a:ext cx="8097714" cy="9053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2803794"/>
              </p:ext>
            </p:extLst>
          </p:nvPr>
        </p:nvGraphicFramePr>
        <p:xfrm>
          <a:off x="148107" y="868064"/>
          <a:ext cx="8680361" cy="382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5" y="2377768"/>
            <a:ext cx="2931208" cy="60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клиенты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7411" y="4544122"/>
            <a:ext cx="3994004" cy="53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55" y="1176098"/>
            <a:ext cx="4314421" cy="336250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Динамика прироста активов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47143"/>
              </p:ext>
            </p:extLst>
          </p:nvPr>
        </p:nvGraphicFramePr>
        <p:xfrm>
          <a:off x="158218" y="1511428"/>
          <a:ext cx="4214158" cy="35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67403" y="1176098"/>
            <a:ext cx="4294564" cy="336250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Динамика прироста кредитного портфеля ЮЛ</a:t>
            </a:r>
            <a:endParaRPr lang="ru-RU" sz="17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6866"/>
              </p:ext>
            </p:extLst>
          </p:nvPr>
        </p:nvGraphicFramePr>
        <p:xfrm>
          <a:off x="4621782" y="1584963"/>
          <a:ext cx="4299589" cy="355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664" y="752982"/>
            <a:ext cx="2968460" cy="41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81280">
            <a:off x="4603378" y="836270"/>
            <a:ext cx="2926354" cy="41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рина\Desktop\итоговая прези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761691"/>
            <a:ext cx="2993231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ина\Desktop\итоговая прези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612">
            <a:off x="4741320" y="919899"/>
            <a:ext cx="2934890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рын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0150" y="4353949"/>
            <a:ext cx="2761727" cy="598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5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55776" y="1036408"/>
            <a:ext cx="3960440" cy="320688"/>
          </a:xfrm>
          <a:prstGeom prst="rect">
            <a:avLst/>
          </a:prstGeom>
          <a:solidFill>
            <a:srgbClr val="007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Запсибкомбанк, млрд. руб.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46987"/>
              </p:ext>
            </p:extLst>
          </p:nvPr>
        </p:nvGraphicFramePr>
        <p:xfrm>
          <a:off x="1164161" y="1461752"/>
          <a:ext cx="6621058" cy="288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3787" y="4404509"/>
            <a:ext cx="7704856" cy="523220"/>
          </a:xfrm>
          <a:prstGeom prst="rect">
            <a:avLst/>
          </a:prstGeom>
          <a:ln>
            <a:solidFill>
              <a:srgbClr val="00757B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Запсибкомбанк в 2016 </a:t>
            </a:r>
            <a:r>
              <a:rPr lang="ru-RU" sz="1400" dirty="0">
                <a:latin typeface="Arial Narrow" panose="020B0606020202030204" pitchFamily="34" charset="0"/>
              </a:rPr>
              <a:t>г. в рамках программы по </a:t>
            </a:r>
            <a:r>
              <a:rPr lang="ru-RU" sz="1400" dirty="0" smtClean="0">
                <a:latin typeface="Arial Narrow" panose="020B0606020202030204" pitchFamily="34" charset="0"/>
              </a:rPr>
              <a:t>докапитализации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заключил </a:t>
            </a:r>
            <a:r>
              <a:rPr lang="ru-RU" sz="1400" dirty="0">
                <a:latin typeface="Arial Narrow" panose="020B0606020202030204" pitchFamily="34" charset="0"/>
              </a:rPr>
              <a:t>договоры субординированного займа с Агентством по страхованию вкладов на общую сумму </a:t>
            </a:r>
            <a:r>
              <a:rPr lang="ru-RU" sz="1400" dirty="0" smtClean="0">
                <a:latin typeface="Arial Narrow" panose="020B0606020202030204" pitchFamily="34" charset="0"/>
              </a:rPr>
              <a:t> 893,77 </a:t>
            </a:r>
            <a:r>
              <a:rPr lang="ru-RU" sz="1400" dirty="0">
                <a:latin typeface="Arial Narrow" panose="020B0606020202030204" pitchFamily="34" charset="0"/>
              </a:rPr>
              <a:t>млн. 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" y="4310509"/>
            <a:ext cx="442704" cy="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2875824"/>
              </p:ext>
            </p:extLst>
          </p:nvPr>
        </p:nvGraphicFramePr>
        <p:xfrm>
          <a:off x="0" y="1017955"/>
          <a:ext cx="9036496" cy="307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5428454" y="1397944"/>
            <a:ext cx="947600" cy="6220907"/>
          </a:xfrm>
          <a:prstGeom prst="round2Same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accent5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2415000" y="785705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57B"/>
                </a:solidFill>
                <a:latin typeface="Arial Narrow" panose="020B0606020202030204" pitchFamily="34" charset="0"/>
              </a:rPr>
              <a:t>Аккредитация в АО «Корпорация МСП»</a:t>
            </a:r>
            <a:endParaRPr lang="ru-RU" sz="2000" b="1" dirty="0">
              <a:solidFill>
                <a:srgbClr val="00757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1811" y="4088856"/>
            <a:ext cx="581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Возможность </a:t>
            </a:r>
            <a:r>
              <a:rPr lang="ru-RU" sz="1600" dirty="0">
                <a:latin typeface="Arial Narrow" panose="020B0606020202030204" pitchFamily="34" charset="0"/>
              </a:rPr>
              <a:t>получения кредита при </a:t>
            </a:r>
            <a:r>
              <a:rPr lang="ru-RU" sz="1600" dirty="0" smtClean="0">
                <a:latin typeface="Arial Narrow" panose="020B0606020202030204" pitchFamily="34" charset="0"/>
              </a:rPr>
              <a:t>недостаточности </a:t>
            </a:r>
            <a:r>
              <a:rPr lang="ru-RU" sz="1600" dirty="0">
                <a:latin typeface="Arial Narrow" panose="020B0606020202030204" pitchFamily="34" charset="0"/>
              </a:rPr>
              <a:t>собственного </a:t>
            </a:r>
            <a:r>
              <a:rPr lang="ru-RU" sz="1600" dirty="0" smtClean="0">
                <a:latin typeface="Arial Narrow" panose="020B0606020202030204" pitchFamily="34" charset="0"/>
              </a:rPr>
              <a:t>обеспечения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Простота </a:t>
            </a:r>
            <a:r>
              <a:rPr lang="ru-RU" sz="1600" dirty="0">
                <a:latin typeface="Arial Narrow" panose="020B0606020202030204" pitchFamily="34" charset="0"/>
              </a:rPr>
              <a:t>схемы получения </a:t>
            </a:r>
            <a:r>
              <a:rPr lang="ru-RU" sz="1600" dirty="0" smtClean="0">
                <a:latin typeface="Arial Narrow" panose="020B0606020202030204" pitchFamily="34" charset="0"/>
              </a:rPr>
              <a:t>поручительства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601" y="3582492"/>
            <a:ext cx="581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57B"/>
                </a:solidFill>
                <a:latin typeface="Arial Narrow" panose="020B0606020202030204" pitchFamily="34" charset="0"/>
              </a:rPr>
              <a:t>Фонд </a:t>
            </a:r>
            <a:r>
              <a:rPr lang="ru-RU" sz="2000" b="1" dirty="0" smtClean="0">
                <a:solidFill>
                  <a:srgbClr val="00757B"/>
                </a:solidFill>
                <a:latin typeface="Arial Narrow" panose="020B0606020202030204" pitchFamily="34" charset="0"/>
              </a:rPr>
              <a:t>поддержки предпринимательства ХМАО-Югры</a:t>
            </a:r>
            <a:endParaRPr lang="ru-RU" sz="2000" b="1" dirty="0">
              <a:solidFill>
                <a:srgbClr val="00757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6271" y="4000748"/>
            <a:ext cx="2705540" cy="981449"/>
            <a:chOff x="165654" y="1797692"/>
            <a:chExt cx="2873071" cy="10169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5655" y="1797692"/>
              <a:ext cx="2843687" cy="1016900"/>
            </a:xfrm>
            <a:prstGeom prst="roundRect">
              <a:avLst/>
            </a:prstGeom>
            <a:solidFill>
              <a:srgbClr val="0075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65654" y="1914168"/>
              <a:ext cx="2873071" cy="850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 Narrow" panose="020B0606020202030204" pitchFamily="34" charset="0"/>
                </a:rPr>
                <a:t>Возможности развития для субъектов МСП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" y="89760"/>
            <a:ext cx="8097714" cy="9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2110</Words>
  <Application>Microsoft Office PowerPoint</Application>
  <PresentationFormat>Экран (16:9)</PresentationFormat>
  <Paragraphs>322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слайды контента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Зыкова Татьяна Михайловна</cp:lastModifiedBy>
  <cp:revision>276</cp:revision>
  <cp:lastPrinted>2016-10-27T14:45:18Z</cp:lastPrinted>
  <dcterms:created xsi:type="dcterms:W3CDTF">2013-12-14T15:27:23Z</dcterms:created>
  <dcterms:modified xsi:type="dcterms:W3CDTF">2017-05-30T04:05:53Z</dcterms:modified>
</cp:coreProperties>
</file>