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9" r:id="rId3"/>
    <p:sldId id="258" r:id="rId4"/>
    <p:sldId id="262" r:id="rId5"/>
    <p:sldId id="261" r:id="rId6"/>
    <p:sldId id="266" r:id="rId7"/>
    <p:sldId id="265" r:id="rId8"/>
    <p:sldId id="267" r:id="rId9"/>
    <p:sldId id="263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83"/>
    <a:srgbClr val="FFFBDB"/>
    <a:srgbClr val="E6E6E6"/>
    <a:srgbClr val="5499DE"/>
    <a:srgbClr val="A8184B"/>
    <a:srgbClr val="A21E57"/>
    <a:srgbClr val="98282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175" autoAdjust="0"/>
  </p:normalViewPr>
  <p:slideViewPr>
    <p:cSldViewPr>
      <p:cViewPr varScale="1">
        <p:scale>
          <a:sx n="103" d="100"/>
          <a:sy n="103" d="100"/>
        </p:scale>
        <p:origin x="-1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E43CC-76AF-41E0-9D65-1C5FFB3AD14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64BFD-113E-4BBF-8284-870110C86678}">
      <dgm:prSet phldrT="[Текст]" phldr="1" custT="1"/>
      <dgm:spPr/>
      <dgm:t>
        <a:bodyPr/>
        <a:lstStyle/>
        <a:p>
          <a:endParaRPr lang="ru-RU" sz="2000" b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3463516F-659C-4B51-9B5F-47A59C274293}" type="parTrans" cxnId="{7E0FEA5C-05DE-4572-BCD3-50A0892401F4}">
      <dgm:prSet/>
      <dgm:spPr/>
      <dgm:t>
        <a:bodyPr/>
        <a:lstStyle/>
        <a:p>
          <a:endParaRPr lang="ru-RU"/>
        </a:p>
      </dgm:t>
    </dgm:pt>
    <dgm:pt modelId="{A4CCA542-4E81-4005-BCFF-5E14ADFFA0CB}" type="sibTrans" cxnId="{7E0FEA5C-05DE-4572-BCD3-50A0892401F4}">
      <dgm:prSet/>
      <dgm:spPr/>
      <dgm:t>
        <a:bodyPr/>
        <a:lstStyle/>
        <a:p>
          <a:endParaRPr lang="ru-RU"/>
        </a:p>
      </dgm:t>
    </dgm:pt>
    <dgm:pt modelId="{9FE5CE6A-A0D0-4A1A-9BF5-C5D53C40852A}">
      <dgm:prSet phldrT="[Текст]" custT="1"/>
      <dgm:spPr>
        <a:solidFill>
          <a:srgbClr val="FFF383"/>
        </a:solidFill>
      </dgm:spPr>
      <dgm:t>
        <a:bodyPr/>
        <a:lstStyle/>
        <a:p>
          <a:r>
            <a:rPr lang="ru-RU" sz="18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Особая зона комфорта              и безопасности</a:t>
          </a:r>
          <a:endParaRPr lang="ru-RU" sz="18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0BF2B762-A7DB-4EBC-99D1-1F2350131F9A}" type="parTrans" cxnId="{3A47C570-6599-4279-B1FF-2D9193C894F4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87C9FBFE-12A1-4D85-84C5-02634F4F0A54}" type="sibTrans" cxnId="{3A47C570-6599-4279-B1FF-2D9193C894F4}">
      <dgm:prSet/>
      <dgm:spPr/>
      <dgm:t>
        <a:bodyPr/>
        <a:lstStyle/>
        <a:p>
          <a:endParaRPr lang="ru-RU"/>
        </a:p>
      </dgm:t>
    </dgm:pt>
    <dgm:pt modelId="{38D0DC02-CC76-45BF-9DAC-6D2EB6ACC2E8}">
      <dgm:prSet phldrT="[Текст]" custT="1"/>
      <dgm:spPr>
        <a:solidFill>
          <a:srgbClr val="FFF383"/>
        </a:solidFill>
      </dgm:spPr>
      <dgm:t>
        <a:bodyPr/>
        <a:lstStyle/>
        <a:p>
          <a:r>
            <a:rPr lang="ru-RU" sz="20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Современная организация образовательного пространства </a:t>
          </a:r>
          <a:endParaRPr lang="ru-RU" sz="20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63093721-2050-44FC-8821-AE5445D20EE8}" type="parTrans" cxnId="{E6428555-8BED-40CF-86DF-B5443A9C3D97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1E49EA03-6149-439B-B7C1-C6CFEEF196B5}" type="sibTrans" cxnId="{E6428555-8BED-40CF-86DF-B5443A9C3D97}">
      <dgm:prSet/>
      <dgm:spPr/>
      <dgm:t>
        <a:bodyPr/>
        <a:lstStyle/>
        <a:p>
          <a:endParaRPr lang="ru-RU"/>
        </a:p>
      </dgm:t>
    </dgm:pt>
    <dgm:pt modelId="{9CE92AC5-F035-4E4B-8919-D1E8B2E06645}">
      <dgm:prSet phldrT="[Текст]" custT="1"/>
      <dgm:spPr>
        <a:solidFill>
          <a:srgbClr val="FFF383"/>
        </a:solidFill>
      </dgm:spPr>
      <dgm:t>
        <a:bodyPr/>
        <a:lstStyle/>
        <a:p>
          <a:r>
            <a:rPr lang="ru-RU" sz="20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Наукоёмкие технологии</a:t>
          </a:r>
          <a:endParaRPr lang="ru-RU" sz="20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D6FFF990-1A0A-4113-A464-91F372E0F7EF}" type="parTrans" cxnId="{B7D9AA5F-7E78-42E4-9B58-AAC8439A81E8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62033D7C-375D-4919-9EEF-1E4506A87C9E}" type="sibTrans" cxnId="{B7D9AA5F-7E78-42E4-9B58-AAC8439A81E8}">
      <dgm:prSet/>
      <dgm:spPr/>
      <dgm:t>
        <a:bodyPr/>
        <a:lstStyle/>
        <a:p>
          <a:endParaRPr lang="ru-RU"/>
        </a:p>
      </dgm:t>
    </dgm:pt>
    <dgm:pt modelId="{B8B099FD-0CDA-4003-B53A-CE53DC3AE390}">
      <dgm:prSet custT="1"/>
      <dgm:spPr>
        <a:solidFill>
          <a:srgbClr val="FFF383"/>
        </a:solidFill>
      </dgm:spPr>
      <dgm:t>
        <a:bodyPr/>
        <a:lstStyle/>
        <a:p>
          <a:r>
            <a:rPr lang="ru-RU" sz="19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Конкурентная идея на рынке</a:t>
          </a:r>
          <a:endParaRPr lang="ru-RU" sz="19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AC30DD7D-051E-4B6A-82B5-FF7E36414B52}" type="parTrans" cxnId="{ACEC93B0-93E0-4B7E-BDF3-A28D82D3A551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AD6C98FF-F772-42E6-90BB-DF9F463EFDF6}" type="sibTrans" cxnId="{ACEC93B0-93E0-4B7E-BDF3-A28D82D3A551}">
      <dgm:prSet/>
      <dgm:spPr/>
      <dgm:t>
        <a:bodyPr/>
        <a:lstStyle/>
        <a:p>
          <a:endParaRPr lang="ru-RU"/>
        </a:p>
      </dgm:t>
    </dgm:pt>
    <dgm:pt modelId="{2F4E7970-C9AA-4CFF-9068-24E72D258B54}">
      <dgm:prSet custT="1"/>
      <dgm:spPr>
        <a:solidFill>
          <a:srgbClr val="FFF383"/>
        </a:solidFill>
      </dgm:spPr>
      <dgm:t>
        <a:bodyPr/>
        <a:lstStyle/>
        <a:p>
          <a:r>
            <a:rPr lang="ru-RU" sz="20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Новые образовательные продукты</a:t>
          </a:r>
          <a:endParaRPr lang="ru-RU" sz="20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9B4E80C5-A965-4308-9229-CED147FE98EF}" type="parTrans" cxnId="{62D9E15E-8FB6-4FB8-9132-9297654970DF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A05126AE-3F69-451C-9FD0-6254B27408FA}" type="sibTrans" cxnId="{62D9E15E-8FB6-4FB8-9132-9297654970DF}">
      <dgm:prSet/>
      <dgm:spPr/>
      <dgm:t>
        <a:bodyPr/>
        <a:lstStyle/>
        <a:p>
          <a:endParaRPr lang="ru-RU"/>
        </a:p>
      </dgm:t>
    </dgm:pt>
    <dgm:pt modelId="{AA0CBBE8-2BE7-4EB4-B35E-AD99CE6A5AED}">
      <dgm:prSet custT="1"/>
      <dgm:spPr>
        <a:solidFill>
          <a:srgbClr val="FFF383"/>
        </a:solidFill>
      </dgm:spPr>
      <dgm:t>
        <a:bodyPr/>
        <a:lstStyle/>
        <a:p>
          <a:r>
            <a:rPr lang="ru-RU" sz="20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Современный формат общения    с родителями</a:t>
          </a:r>
          <a:endParaRPr lang="ru-RU" sz="20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93C16620-9DCE-4FF9-9B38-52902366B76D}" type="parTrans" cxnId="{7BA5CDAE-11AA-4245-B35F-7D66434C000D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E65C5A4D-0C56-4BB1-BF17-611C5D0E4E63}" type="sibTrans" cxnId="{7BA5CDAE-11AA-4245-B35F-7D66434C000D}">
      <dgm:prSet/>
      <dgm:spPr/>
      <dgm:t>
        <a:bodyPr/>
        <a:lstStyle/>
        <a:p>
          <a:endParaRPr lang="ru-RU"/>
        </a:p>
      </dgm:t>
    </dgm:pt>
    <dgm:pt modelId="{1DA083B5-8B29-4510-B2C9-7D257A6996B1}">
      <dgm:prSet custT="1"/>
      <dgm:spPr>
        <a:solidFill>
          <a:srgbClr val="FFF383"/>
        </a:solidFill>
      </dgm:spPr>
      <dgm:t>
        <a:bodyPr/>
        <a:lstStyle/>
        <a:p>
          <a:r>
            <a:rPr lang="ru-RU" sz="2000" b="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Высокий уровень менеджмента</a:t>
          </a:r>
          <a:endParaRPr lang="ru-RU" sz="2000" b="0" dirty="0">
            <a:solidFill>
              <a:srgbClr val="0070C0"/>
            </a:solidFill>
            <a:latin typeface="Franklin Gothic Demi Cond" panose="020B0706030402020204" pitchFamily="34" charset="0"/>
          </a:endParaRPr>
        </a:p>
      </dgm:t>
    </dgm:pt>
    <dgm:pt modelId="{1C4C59B4-57B8-4A6D-A6DD-00FA74BF0938}" type="parTrans" cxnId="{706D1EAA-7509-4D2D-BA3A-E3C68F958905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85A884CD-D6B5-4D3D-A63F-15BC0976DB17}" type="sibTrans" cxnId="{706D1EAA-7509-4D2D-BA3A-E3C68F958905}">
      <dgm:prSet/>
      <dgm:spPr/>
      <dgm:t>
        <a:bodyPr/>
        <a:lstStyle/>
        <a:p>
          <a:endParaRPr lang="ru-RU"/>
        </a:p>
      </dgm:t>
    </dgm:pt>
    <dgm:pt modelId="{01645D48-3A15-4BE7-BA68-686616D7A23B}" type="pres">
      <dgm:prSet presAssocID="{CE3E43CC-76AF-41E0-9D65-1C5FFB3AD1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768B4-4653-4C43-B746-16C9C8077495}" type="pres">
      <dgm:prSet presAssocID="{C9464BFD-113E-4BBF-8284-870110C86678}" presName="centerShape" presStyleLbl="node0" presStyleIdx="0" presStyleCnt="1"/>
      <dgm:spPr/>
      <dgm:t>
        <a:bodyPr/>
        <a:lstStyle/>
        <a:p>
          <a:endParaRPr lang="ru-RU"/>
        </a:p>
      </dgm:t>
    </dgm:pt>
    <dgm:pt modelId="{C4AE8A37-4032-418B-A699-C7CC7FF9DEC3}" type="pres">
      <dgm:prSet presAssocID="{0BF2B762-A7DB-4EBC-99D1-1F2350131F9A}" presName="parTrans" presStyleLbl="bgSibTrans2D1" presStyleIdx="0" presStyleCnt="7" custAng="10800000" custScaleX="74425" custLinFactNeighborX="23811" custLinFactNeighborY="11723"/>
      <dgm:spPr/>
      <dgm:t>
        <a:bodyPr/>
        <a:lstStyle/>
        <a:p>
          <a:endParaRPr lang="ru-RU"/>
        </a:p>
      </dgm:t>
    </dgm:pt>
    <dgm:pt modelId="{C3F72981-A119-4733-A549-083ADB728134}" type="pres">
      <dgm:prSet presAssocID="{9FE5CE6A-A0D0-4A1A-9BF5-C5D53C40852A}" presName="node" presStyleLbl="node1" presStyleIdx="0" presStyleCnt="7" custScaleX="111185" custRadScaleRad="95321" custRadScaleInc="-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0A4F5-0C3E-41F7-8290-AD993885B653}" type="pres">
      <dgm:prSet presAssocID="{63093721-2050-44FC-8821-AE5445D20EE8}" presName="parTrans" presStyleLbl="bgSibTrans2D1" presStyleIdx="1" presStyleCnt="7" custAng="18064910" custFlipHor="1" custScaleX="71788" custLinFactNeighborX="25697" custLinFactNeighborY="65868"/>
      <dgm:spPr/>
      <dgm:t>
        <a:bodyPr/>
        <a:lstStyle/>
        <a:p>
          <a:endParaRPr lang="ru-RU"/>
        </a:p>
      </dgm:t>
    </dgm:pt>
    <dgm:pt modelId="{99901CFB-CCC1-4D00-BA23-23CDF5C042EE}" type="pres">
      <dgm:prSet presAssocID="{38D0DC02-CC76-45BF-9DAC-6D2EB6ACC2E8}" presName="node" presStyleLbl="node1" presStyleIdx="1" presStyleCnt="7" custScaleX="142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4C120-239E-421C-A3E5-796A6DE62170}" type="pres">
      <dgm:prSet presAssocID="{D6FFF990-1A0A-4113-A464-91F372E0F7EF}" presName="parTrans" presStyleLbl="bgSibTrans2D1" presStyleIdx="2" presStyleCnt="7" custAng="14357185" custFlipHor="1" custScaleX="74614" custLinFactNeighborX="10177" custLinFactNeighborY="69272"/>
      <dgm:spPr/>
      <dgm:t>
        <a:bodyPr/>
        <a:lstStyle/>
        <a:p>
          <a:endParaRPr lang="ru-RU"/>
        </a:p>
      </dgm:t>
    </dgm:pt>
    <dgm:pt modelId="{1CD1CA3C-325C-4793-9803-6918F72506FE}" type="pres">
      <dgm:prSet presAssocID="{9CE92AC5-F035-4E4B-8919-D1E8B2E06645}" presName="node" presStyleLbl="node1" presStyleIdx="2" presStyleCnt="7" custScaleX="129227" custRadScaleRad="101604" custRadScaleInc="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9D2C3-F54E-4AB9-AC0D-5D4EEEEBE4D8}" type="pres">
      <dgm:prSet presAssocID="{AC30DD7D-051E-4B6A-82B5-FF7E36414B52}" presName="parTrans" presStyleLbl="bgSibTrans2D1" presStyleIdx="3" presStyleCnt="7" custAng="10800000" custScaleX="80457" custLinFactNeighborX="1488" custLinFactNeighborY="80935"/>
      <dgm:spPr/>
      <dgm:t>
        <a:bodyPr/>
        <a:lstStyle/>
        <a:p>
          <a:endParaRPr lang="ru-RU"/>
        </a:p>
      </dgm:t>
    </dgm:pt>
    <dgm:pt modelId="{7B27500A-6CE2-48D7-AA44-F0613DFAB9B9}" type="pres">
      <dgm:prSet presAssocID="{B8B099FD-0CDA-4003-B53A-CE53DC3AE390}" presName="node" presStyleLbl="node1" presStyleIdx="3" presStyleCnt="7" custScaleX="114215" custRadScaleRad="100373" custRadScaleInc="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327F-A5F6-4695-BEAE-C36F8D702018}" type="pres">
      <dgm:prSet presAssocID="{9B4E80C5-A965-4308-9229-CED147FE98EF}" presName="parTrans" presStyleLbl="bgSibTrans2D1" presStyleIdx="4" presStyleCnt="7" custAng="10791343" custScaleX="68655" custLinFactNeighborX="-5922" custLinFactNeighborY="70514"/>
      <dgm:spPr/>
      <dgm:t>
        <a:bodyPr/>
        <a:lstStyle/>
        <a:p>
          <a:endParaRPr lang="ru-RU"/>
        </a:p>
      </dgm:t>
    </dgm:pt>
    <dgm:pt modelId="{D264D5F4-5F39-4192-B562-D2158E299AA6}" type="pres">
      <dgm:prSet presAssocID="{2F4E7970-C9AA-4CFF-9068-24E72D258B54}" presName="node" presStyleLbl="node1" presStyleIdx="4" presStyleCnt="7" custScaleX="155705" custRadScaleRad="106391" custRadScaleInc="2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088EB-0B87-48C7-AAF4-0B6A0C5060EA}" type="pres">
      <dgm:prSet presAssocID="{93C16620-9DCE-4FF9-9B38-52902366B76D}" presName="parTrans" presStyleLbl="bgSibTrans2D1" presStyleIdx="5" presStyleCnt="7" custAng="10411368" custScaleX="50482" custLinFactNeighborX="-16033" custLinFactNeighborY="44947"/>
      <dgm:spPr/>
      <dgm:t>
        <a:bodyPr/>
        <a:lstStyle/>
        <a:p>
          <a:endParaRPr lang="ru-RU"/>
        </a:p>
      </dgm:t>
    </dgm:pt>
    <dgm:pt modelId="{8EAABA00-E9F3-478B-AF6D-E61ACC0B1768}" type="pres">
      <dgm:prSet presAssocID="{AA0CBBE8-2BE7-4EB4-B35E-AD99CE6A5AED}" presName="node" presStyleLbl="node1" presStyleIdx="5" presStyleCnt="7" custScaleX="138915" custRadScaleRad="104167" custRadScaleInc="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95ADD-1AF8-489E-87DB-83D5C7813FB6}" type="pres">
      <dgm:prSet presAssocID="{1C4C59B4-57B8-4A6D-A6DD-00FA74BF0938}" presName="parTrans" presStyleLbl="bgSibTrans2D1" presStyleIdx="6" presStyleCnt="7" custAng="10800000" custScaleX="77361" custLinFactNeighborX="-25303" custLinFactNeighborY="11723"/>
      <dgm:spPr/>
      <dgm:t>
        <a:bodyPr/>
        <a:lstStyle/>
        <a:p>
          <a:endParaRPr lang="ru-RU"/>
        </a:p>
      </dgm:t>
    </dgm:pt>
    <dgm:pt modelId="{EA7A250B-67F3-4D2C-9B74-A901DFAB9EE4}" type="pres">
      <dgm:prSet presAssocID="{1DA083B5-8B29-4510-B2C9-7D257A6996B1}" presName="node" presStyleLbl="node1" presStyleIdx="6" presStyleCnt="7" custScaleX="11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9FB42-A129-4C0A-8016-E6111CB8FA98}" type="presOf" srcId="{38D0DC02-CC76-45BF-9DAC-6D2EB6ACC2E8}" destId="{99901CFB-CCC1-4D00-BA23-23CDF5C042EE}" srcOrd="0" destOrd="0" presId="urn:microsoft.com/office/officeart/2005/8/layout/radial4"/>
    <dgm:cxn modelId="{E6428555-8BED-40CF-86DF-B5443A9C3D97}" srcId="{C9464BFD-113E-4BBF-8284-870110C86678}" destId="{38D0DC02-CC76-45BF-9DAC-6D2EB6ACC2E8}" srcOrd="1" destOrd="0" parTransId="{63093721-2050-44FC-8821-AE5445D20EE8}" sibTransId="{1E49EA03-6149-439B-B7C1-C6CFEEF196B5}"/>
    <dgm:cxn modelId="{8D9FF17B-4290-402D-9D01-2247E3C46F33}" type="presOf" srcId="{D6FFF990-1A0A-4113-A464-91F372E0F7EF}" destId="{ADB4C120-239E-421C-A3E5-796A6DE62170}" srcOrd="0" destOrd="0" presId="urn:microsoft.com/office/officeart/2005/8/layout/radial4"/>
    <dgm:cxn modelId="{ACEC93B0-93E0-4B7E-BDF3-A28D82D3A551}" srcId="{C9464BFD-113E-4BBF-8284-870110C86678}" destId="{B8B099FD-0CDA-4003-B53A-CE53DC3AE390}" srcOrd="3" destOrd="0" parTransId="{AC30DD7D-051E-4B6A-82B5-FF7E36414B52}" sibTransId="{AD6C98FF-F772-42E6-90BB-DF9F463EFDF6}"/>
    <dgm:cxn modelId="{7E0FEA5C-05DE-4572-BCD3-50A0892401F4}" srcId="{CE3E43CC-76AF-41E0-9D65-1C5FFB3AD140}" destId="{C9464BFD-113E-4BBF-8284-870110C86678}" srcOrd="0" destOrd="0" parTransId="{3463516F-659C-4B51-9B5F-47A59C274293}" sibTransId="{A4CCA542-4E81-4005-BCFF-5E14ADFFA0CB}"/>
    <dgm:cxn modelId="{526C07CC-B0BE-457B-AF27-8B2E5B67CB65}" type="presOf" srcId="{CE3E43CC-76AF-41E0-9D65-1C5FFB3AD140}" destId="{01645D48-3A15-4BE7-BA68-686616D7A23B}" srcOrd="0" destOrd="0" presId="urn:microsoft.com/office/officeart/2005/8/layout/radial4"/>
    <dgm:cxn modelId="{2D0CF526-83FF-47BC-9991-2588771C3D5F}" type="presOf" srcId="{B8B099FD-0CDA-4003-B53A-CE53DC3AE390}" destId="{7B27500A-6CE2-48D7-AA44-F0613DFAB9B9}" srcOrd="0" destOrd="0" presId="urn:microsoft.com/office/officeart/2005/8/layout/radial4"/>
    <dgm:cxn modelId="{3A47C570-6599-4279-B1FF-2D9193C894F4}" srcId="{C9464BFD-113E-4BBF-8284-870110C86678}" destId="{9FE5CE6A-A0D0-4A1A-9BF5-C5D53C40852A}" srcOrd="0" destOrd="0" parTransId="{0BF2B762-A7DB-4EBC-99D1-1F2350131F9A}" sibTransId="{87C9FBFE-12A1-4D85-84C5-02634F4F0A54}"/>
    <dgm:cxn modelId="{CCF2D0C2-FDDC-4930-B854-74B7CBA211B3}" type="presOf" srcId="{9CE92AC5-F035-4E4B-8919-D1E8B2E06645}" destId="{1CD1CA3C-325C-4793-9803-6918F72506FE}" srcOrd="0" destOrd="0" presId="urn:microsoft.com/office/officeart/2005/8/layout/radial4"/>
    <dgm:cxn modelId="{A5125694-71FA-482C-9FEE-BF0217925522}" type="presOf" srcId="{2F4E7970-C9AA-4CFF-9068-24E72D258B54}" destId="{D264D5F4-5F39-4192-B562-D2158E299AA6}" srcOrd="0" destOrd="0" presId="urn:microsoft.com/office/officeart/2005/8/layout/radial4"/>
    <dgm:cxn modelId="{B7D9AA5F-7E78-42E4-9B58-AAC8439A81E8}" srcId="{C9464BFD-113E-4BBF-8284-870110C86678}" destId="{9CE92AC5-F035-4E4B-8919-D1E8B2E06645}" srcOrd="2" destOrd="0" parTransId="{D6FFF990-1A0A-4113-A464-91F372E0F7EF}" sibTransId="{62033D7C-375D-4919-9EEF-1E4506A87C9E}"/>
    <dgm:cxn modelId="{4F21D353-C0EF-45F4-8A39-2A202D170C4D}" type="presOf" srcId="{1C4C59B4-57B8-4A6D-A6DD-00FA74BF0938}" destId="{A9D95ADD-1AF8-489E-87DB-83D5C7813FB6}" srcOrd="0" destOrd="0" presId="urn:microsoft.com/office/officeart/2005/8/layout/radial4"/>
    <dgm:cxn modelId="{AAA9DF21-E08B-4A83-A63E-49A7C227DFF2}" type="presOf" srcId="{AA0CBBE8-2BE7-4EB4-B35E-AD99CE6A5AED}" destId="{8EAABA00-E9F3-478B-AF6D-E61ACC0B1768}" srcOrd="0" destOrd="0" presId="urn:microsoft.com/office/officeart/2005/8/layout/radial4"/>
    <dgm:cxn modelId="{B85F1073-9679-4A8E-9407-082B99AA7442}" type="presOf" srcId="{1DA083B5-8B29-4510-B2C9-7D257A6996B1}" destId="{EA7A250B-67F3-4D2C-9B74-A901DFAB9EE4}" srcOrd="0" destOrd="0" presId="urn:microsoft.com/office/officeart/2005/8/layout/radial4"/>
    <dgm:cxn modelId="{5F038F9D-3FF7-4F47-93EA-90B22D1EA648}" type="presOf" srcId="{9B4E80C5-A965-4308-9229-CED147FE98EF}" destId="{ECE5327F-A5F6-4695-BEAE-C36F8D702018}" srcOrd="0" destOrd="0" presId="urn:microsoft.com/office/officeart/2005/8/layout/radial4"/>
    <dgm:cxn modelId="{62D9E15E-8FB6-4FB8-9132-9297654970DF}" srcId="{C9464BFD-113E-4BBF-8284-870110C86678}" destId="{2F4E7970-C9AA-4CFF-9068-24E72D258B54}" srcOrd="4" destOrd="0" parTransId="{9B4E80C5-A965-4308-9229-CED147FE98EF}" sibTransId="{A05126AE-3F69-451C-9FD0-6254B27408FA}"/>
    <dgm:cxn modelId="{776D0BB5-6557-4163-A625-136077AD619D}" type="presOf" srcId="{AC30DD7D-051E-4B6A-82B5-FF7E36414B52}" destId="{8D89D2C3-F54E-4AB9-AC0D-5D4EEEEBE4D8}" srcOrd="0" destOrd="0" presId="urn:microsoft.com/office/officeart/2005/8/layout/radial4"/>
    <dgm:cxn modelId="{DFABE8DA-CD2E-4372-9072-5324253E3CB3}" type="presOf" srcId="{93C16620-9DCE-4FF9-9B38-52902366B76D}" destId="{16C088EB-0B87-48C7-AAF4-0B6A0C5060EA}" srcOrd="0" destOrd="0" presId="urn:microsoft.com/office/officeart/2005/8/layout/radial4"/>
    <dgm:cxn modelId="{D7CE3124-85C0-4FBA-BA1B-C1BBCD2C7562}" type="presOf" srcId="{C9464BFD-113E-4BBF-8284-870110C86678}" destId="{208768B4-4653-4C43-B746-16C9C8077495}" srcOrd="0" destOrd="0" presId="urn:microsoft.com/office/officeart/2005/8/layout/radial4"/>
    <dgm:cxn modelId="{4748B06A-CCEF-4552-B56A-F3688E8006AF}" type="presOf" srcId="{63093721-2050-44FC-8821-AE5445D20EE8}" destId="{6D50A4F5-0C3E-41F7-8290-AD993885B653}" srcOrd="0" destOrd="0" presId="urn:microsoft.com/office/officeart/2005/8/layout/radial4"/>
    <dgm:cxn modelId="{0A3E5F0D-655C-46DF-BD32-52A6DE8C4A16}" type="presOf" srcId="{9FE5CE6A-A0D0-4A1A-9BF5-C5D53C40852A}" destId="{C3F72981-A119-4733-A549-083ADB728134}" srcOrd="0" destOrd="0" presId="urn:microsoft.com/office/officeart/2005/8/layout/radial4"/>
    <dgm:cxn modelId="{706D1EAA-7509-4D2D-BA3A-E3C68F958905}" srcId="{C9464BFD-113E-4BBF-8284-870110C86678}" destId="{1DA083B5-8B29-4510-B2C9-7D257A6996B1}" srcOrd="6" destOrd="0" parTransId="{1C4C59B4-57B8-4A6D-A6DD-00FA74BF0938}" sibTransId="{85A884CD-D6B5-4D3D-A63F-15BC0976DB17}"/>
    <dgm:cxn modelId="{7BA5CDAE-11AA-4245-B35F-7D66434C000D}" srcId="{C9464BFD-113E-4BBF-8284-870110C86678}" destId="{AA0CBBE8-2BE7-4EB4-B35E-AD99CE6A5AED}" srcOrd="5" destOrd="0" parTransId="{93C16620-9DCE-4FF9-9B38-52902366B76D}" sibTransId="{E65C5A4D-0C56-4BB1-BF17-611C5D0E4E63}"/>
    <dgm:cxn modelId="{250CB761-67FA-428B-AFE9-195E12E79935}" type="presOf" srcId="{0BF2B762-A7DB-4EBC-99D1-1F2350131F9A}" destId="{C4AE8A37-4032-418B-A699-C7CC7FF9DEC3}" srcOrd="0" destOrd="0" presId="urn:microsoft.com/office/officeart/2005/8/layout/radial4"/>
    <dgm:cxn modelId="{B3C62E7D-F243-43CC-A317-2BECFC6BA5D3}" type="presParOf" srcId="{01645D48-3A15-4BE7-BA68-686616D7A23B}" destId="{208768B4-4653-4C43-B746-16C9C8077495}" srcOrd="0" destOrd="0" presId="urn:microsoft.com/office/officeart/2005/8/layout/radial4"/>
    <dgm:cxn modelId="{6CAA05F5-2DBF-490A-A7F3-2B996677AC87}" type="presParOf" srcId="{01645D48-3A15-4BE7-BA68-686616D7A23B}" destId="{C4AE8A37-4032-418B-A699-C7CC7FF9DEC3}" srcOrd="1" destOrd="0" presId="urn:microsoft.com/office/officeart/2005/8/layout/radial4"/>
    <dgm:cxn modelId="{D9A391F1-23D3-475B-AE35-A7D038DDDFF1}" type="presParOf" srcId="{01645D48-3A15-4BE7-BA68-686616D7A23B}" destId="{C3F72981-A119-4733-A549-083ADB728134}" srcOrd="2" destOrd="0" presId="urn:microsoft.com/office/officeart/2005/8/layout/radial4"/>
    <dgm:cxn modelId="{0C6544A5-C0A8-4884-AFC3-590F208D03E6}" type="presParOf" srcId="{01645D48-3A15-4BE7-BA68-686616D7A23B}" destId="{6D50A4F5-0C3E-41F7-8290-AD993885B653}" srcOrd="3" destOrd="0" presId="urn:microsoft.com/office/officeart/2005/8/layout/radial4"/>
    <dgm:cxn modelId="{03DF407B-D6BB-4D26-A11A-E2772C607179}" type="presParOf" srcId="{01645D48-3A15-4BE7-BA68-686616D7A23B}" destId="{99901CFB-CCC1-4D00-BA23-23CDF5C042EE}" srcOrd="4" destOrd="0" presId="urn:microsoft.com/office/officeart/2005/8/layout/radial4"/>
    <dgm:cxn modelId="{F8367229-CB35-4FDA-9463-CFAE59DFF90C}" type="presParOf" srcId="{01645D48-3A15-4BE7-BA68-686616D7A23B}" destId="{ADB4C120-239E-421C-A3E5-796A6DE62170}" srcOrd="5" destOrd="0" presId="urn:microsoft.com/office/officeart/2005/8/layout/radial4"/>
    <dgm:cxn modelId="{5050CFB0-65F7-45D3-A8AA-1FFAED94B8B7}" type="presParOf" srcId="{01645D48-3A15-4BE7-BA68-686616D7A23B}" destId="{1CD1CA3C-325C-4793-9803-6918F72506FE}" srcOrd="6" destOrd="0" presId="urn:microsoft.com/office/officeart/2005/8/layout/radial4"/>
    <dgm:cxn modelId="{1E8B2369-9445-4F20-B386-14C52FDBD201}" type="presParOf" srcId="{01645D48-3A15-4BE7-BA68-686616D7A23B}" destId="{8D89D2C3-F54E-4AB9-AC0D-5D4EEEEBE4D8}" srcOrd="7" destOrd="0" presId="urn:microsoft.com/office/officeart/2005/8/layout/radial4"/>
    <dgm:cxn modelId="{C97E1D3B-31B6-4713-9B29-4A495B7C6CEF}" type="presParOf" srcId="{01645D48-3A15-4BE7-BA68-686616D7A23B}" destId="{7B27500A-6CE2-48D7-AA44-F0613DFAB9B9}" srcOrd="8" destOrd="0" presId="urn:microsoft.com/office/officeart/2005/8/layout/radial4"/>
    <dgm:cxn modelId="{679C9305-984C-447F-AB22-84CC0BE1ED78}" type="presParOf" srcId="{01645D48-3A15-4BE7-BA68-686616D7A23B}" destId="{ECE5327F-A5F6-4695-BEAE-C36F8D702018}" srcOrd="9" destOrd="0" presId="urn:microsoft.com/office/officeart/2005/8/layout/radial4"/>
    <dgm:cxn modelId="{02447271-38A2-4F4E-BDEB-F583BB245D22}" type="presParOf" srcId="{01645D48-3A15-4BE7-BA68-686616D7A23B}" destId="{D264D5F4-5F39-4192-B562-D2158E299AA6}" srcOrd="10" destOrd="0" presId="urn:microsoft.com/office/officeart/2005/8/layout/radial4"/>
    <dgm:cxn modelId="{479D0527-7F9B-4C93-97AB-A69729014974}" type="presParOf" srcId="{01645D48-3A15-4BE7-BA68-686616D7A23B}" destId="{16C088EB-0B87-48C7-AAF4-0B6A0C5060EA}" srcOrd="11" destOrd="0" presId="urn:microsoft.com/office/officeart/2005/8/layout/radial4"/>
    <dgm:cxn modelId="{E41C7C3B-D6E0-47E2-BA99-19E922E281F2}" type="presParOf" srcId="{01645D48-3A15-4BE7-BA68-686616D7A23B}" destId="{8EAABA00-E9F3-478B-AF6D-E61ACC0B1768}" srcOrd="12" destOrd="0" presId="urn:microsoft.com/office/officeart/2005/8/layout/radial4"/>
    <dgm:cxn modelId="{F5F03697-7BCE-460F-A7A7-39DA576E228C}" type="presParOf" srcId="{01645D48-3A15-4BE7-BA68-686616D7A23B}" destId="{A9D95ADD-1AF8-489E-87DB-83D5C7813FB6}" srcOrd="13" destOrd="0" presId="urn:microsoft.com/office/officeart/2005/8/layout/radial4"/>
    <dgm:cxn modelId="{4AE3751F-5626-4E07-824F-5B9047AAB85C}" type="presParOf" srcId="{01645D48-3A15-4BE7-BA68-686616D7A23B}" destId="{EA7A250B-67F3-4D2C-9B74-A901DFAB9EE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2B7CB-9E2B-4421-869A-569D3C3610BA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C5283A-62D4-4324-ADED-F19A6235502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latin typeface="Franklin Gothic Demi Cond" panose="020B0706030402020204" pitchFamily="34" charset="0"/>
            </a:rPr>
            <a:t>Центр развития талантов ребенка</a:t>
          </a:r>
          <a:endParaRPr lang="ru-RU" sz="1800" b="0" dirty="0">
            <a:latin typeface="Franklin Gothic Demi Cond" panose="020B0706030402020204" pitchFamily="34" charset="0"/>
          </a:endParaRPr>
        </a:p>
      </dgm:t>
    </dgm:pt>
    <dgm:pt modelId="{54C8EBAE-C764-4CF0-AB63-096FFDEA26C4}" type="parTrans" cxnId="{39CA3CEA-BE35-42C5-B971-0201E478CB22}">
      <dgm:prSet/>
      <dgm:spPr/>
      <dgm:t>
        <a:bodyPr/>
        <a:lstStyle/>
        <a:p>
          <a:endParaRPr lang="ru-RU"/>
        </a:p>
      </dgm:t>
    </dgm:pt>
    <dgm:pt modelId="{1103F20A-99B1-4536-9A42-574F4BC4C1D9}" type="sibTrans" cxnId="{39CA3CEA-BE35-42C5-B971-0201E478CB22}">
      <dgm:prSet/>
      <dgm:spPr/>
      <dgm:t>
        <a:bodyPr/>
        <a:lstStyle/>
        <a:p>
          <a:endParaRPr lang="ru-RU"/>
        </a:p>
      </dgm:t>
    </dgm:pt>
    <dgm:pt modelId="{C63815F7-7194-4712-B53E-4B1CA74CD4CD}">
      <dgm:prSet phldrT="[Текст]" custT="1"/>
      <dgm:spPr>
        <a:solidFill>
          <a:srgbClr val="FFF383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Снижение стоимости арендной платы (понижающий коэффициент)</a:t>
          </a:r>
          <a:endParaRPr lang="ru-RU" sz="1800" b="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gm:t>
    </dgm:pt>
    <dgm:pt modelId="{6C091F3C-2EFA-41AF-B54F-624D8BA51BFF}" type="parTrans" cxnId="{D00E041A-5D84-4D9E-B1CB-E77707EF0ED9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73DD0794-1299-4D41-8DF4-A5032C165D30}" type="sibTrans" cxnId="{D00E041A-5D84-4D9E-B1CB-E77707EF0ED9}">
      <dgm:prSet/>
      <dgm:spPr/>
      <dgm:t>
        <a:bodyPr/>
        <a:lstStyle/>
        <a:p>
          <a:endParaRPr lang="ru-RU"/>
        </a:p>
      </dgm:t>
    </dgm:pt>
    <dgm:pt modelId="{75E12DF2-27B2-4175-83B7-43E301EF74C2}">
      <dgm:prSet phldrT="[Текст]" custT="1"/>
      <dgm:spPr>
        <a:solidFill>
          <a:srgbClr val="FFF383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Строительство здания и первичное оснащение</a:t>
          </a:r>
          <a:endParaRPr lang="ru-RU" sz="1800" b="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gm:t>
    </dgm:pt>
    <dgm:pt modelId="{C208CD00-AEF7-49C6-9D6E-66D4F076E9B2}" type="parTrans" cxnId="{3791119C-1828-4FA2-BB82-19411662CD50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510C991B-69C3-49BB-A80E-ED32272B73CA}" type="sibTrans" cxnId="{3791119C-1828-4FA2-BB82-19411662CD50}">
      <dgm:prSet/>
      <dgm:spPr/>
      <dgm:t>
        <a:bodyPr/>
        <a:lstStyle/>
        <a:p>
          <a:endParaRPr lang="ru-RU"/>
        </a:p>
      </dgm:t>
    </dgm:pt>
    <dgm:pt modelId="{E7ABB695-2112-454E-B095-510F5DC1EB4D}">
      <dgm:prSet phldrT="[Текст]" custT="1"/>
      <dgm:spPr>
        <a:solidFill>
          <a:srgbClr val="FFF383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Субсидирование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Фонда оплаты труда</a:t>
          </a:r>
          <a:endParaRPr lang="ru-RU" sz="1800" b="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gm:t>
    </dgm:pt>
    <dgm:pt modelId="{DD6357A6-8585-492B-93CE-502C9EA20482}" type="parTrans" cxnId="{3B4B5DA3-CED9-47F8-A92F-DDAA042D6D70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1E3C4138-968B-41BC-9CF0-EA8A981E28B5}" type="sibTrans" cxnId="{3B4B5DA3-CED9-47F8-A92F-DDAA042D6D70}">
      <dgm:prSet/>
      <dgm:spPr/>
      <dgm:t>
        <a:bodyPr/>
        <a:lstStyle/>
        <a:p>
          <a:endParaRPr lang="ru-RU"/>
        </a:p>
      </dgm:t>
    </dgm:pt>
    <dgm:pt modelId="{2BA06FC1-4AF8-4EC8-920A-6B666C4FB455}">
      <dgm:prSet custT="1"/>
      <dgm:spPr>
        <a:solidFill>
          <a:srgbClr val="FFF383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Сертификат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дошкольника </a:t>
          </a:r>
          <a:endParaRPr lang="ru-RU" sz="1800" b="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gm:t>
    </dgm:pt>
    <dgm:pt modelId="{6B3B5BB8-4ACA-4A24-8815-FD88FD3F0FA8}" type="parTrans" cxnId="{AF499193-CD5E-4B1A-B37B-153799A14883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75743AA7-470B-4D35-A5B9-55A076857D17}" type="sibTrans" cxnId="{AF499193-CD5E-4B1A-B37B-153799A14883}">
      <dgm:prSet/>
      <dgm:spPr/>
      <dgm:t>
        <a:bodyPr/>
        <a:lstStyle/>
        <a:p>
          <a:endParaRPr lang="ru-RU"/>
        </a:p>
      </dgm:t>
    </dgm:pt>
    <dgm:pt modelId="{C6311CBE-120E-4A32-A662-182113B6A2C7}">
      <dgm:prSet custT="1"/>
      <dgm:spPr>
        <a:solidFill>
          <a:srgbClr val="FFF383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Сотрудничество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 с Департаментом образования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 г. Сургута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(консультация, решение совместных задач, Аверс)</a:t>
          </a:r>
          <a:endParaRPr lang="ru-RU" sz="1200" b="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gm:t>
    </dgm:pt>
    <dgm:pt modelId="{2D4727E4-6D48-430C-A982-7DF4691AD790}" type="parTrans" cxnId="{F5744844-6AEF-4AA3-8C3C-B52319D0C3A9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1A5974F9-DA33-4E58-9015-B50119BCBA31}" type="sibTrans" cxnId="{F5744844-6AEF-4AA3-8C3C-B52319D0C3A9}">
      <dgm:prSet/>
      <dgm:spPr/>
      <dgm:t>
        <a:bodyPr/>
        <a:lstStyle/>
        <a:p>
          <a:endParaRPr lang="ru-RU"/>
        </a:p>
      </dgm:t>
    </dgm:pt>
    <dgm:pt modelId="{FCBECEF7-0374-486B-AF59-F62443BAEC9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 b="0" dirty="0">
            <a:latin typeface="Franklin Gothic Demi Cond" panose="020B0706030402020204" pitchFamily="34" charset="0"/>
          </a:endParaRPr>
        </a:p>
      </dgm:t>
    </dgm:pt>
    <dgm:pt modelId="{9C09BB7C-ADBE-4EDE-9432-B0B61E512328}" type="parTrans" cxnId="{F87518E1-B299-47DD-9CBD-5D732B1621C3}">
      <dgm:prSet/>
      <dgm:spPr/>
      <dgm:t>
        <a:bodyPr/>
        <a:lstStyle/>
        <a:p>
          <a:endParaRPr lang="ru-RU"/>
        </a:p>
      </dgm:t>
    </dgm:pt>
    <dgm:pt modelId="{344163F1-0835-44A2-AF5A-43CC9014BBEB}" type="sibTrans" cxnId="{F87518E1-B299-47DD-9CBD-5D732B1621C3}">
      <dgm:prSet/>
      <dgm:spPr/>
      <dgm:t>
        <a:bodyPr/>
        <a:lstStyle/>
        <a:p>
          <a:endParaRPr lang="ru-RU"/>
        </a:p>
      </dgm:t>
    </dgm:pt>
    <dgm:pt modelId="{8F4C229E-EEAA-4DCA-9D3C-2CE786A01C19}">
      <dgm:prSet custT="1"/>
      <dgm:spPr>
        <a:solidFill>
          <a:srgbClr val="FFF383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Возврат части арендной платы, возмещение затрат, предоставление грантов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(один раз в два года)</a:t>
          </a:r>
          <a:endParaRPr lang="ru-RU" sz="1600" b="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gm:t>
    </dgm:pt>
    <dgm:pt modelId="{045C4F8F-E282-4EE1-BD54-7D9780A006CC}" type="parTrans" cxnId="{7E2A11D0-F724-4F08-AB51-169FC40C52A6}">
      <dgm:prSet/>
      <dgm:spPr>
        <a:solidFill>
          <a:srgbClr val="FFF383"/>
        </a:solidFill>
      </dgm:spPr>
      <dgm:t>
        <a:bodyPr/>
        <a:lstStyle/>
        <a:p>
          <a:endParaRPr lang="ru-RU"/>
        </a:p>
      </dgm:t>
    </dgm:pt>
    <dgm:pt modelId="{11C24B43-41DC-4E7C-B7E6-3EBCFA49F03D}" type="sibTrans" cxnId="{7E2A11D0-F724-4F08-AB51-169FC40C52A6}">
      <dgm:prSet/>
      <dgm:spPr/>
      <dgm:t>
        <a:bodyPr/>
        <a:lstStyle/>
        <a:p>
          <a:endParaRPr lang="ru-RU"/>
        </a:p>
      </dgm:t>
    </dgm:pt>
    <dgm:pt modelId="{ADAB637B-12E0-4421-A06C-F2313D00C2D4}" type="pres">
      <dgm:prSet presAssocID="{5BC2B7CB-9E2B-4421-869A-569D3C3610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806EB-E71D-4BDD-A016-02A661C9CEB2}" type="pres">
      <dgm:prSet presAssocID="{C9C5283A-62D4-4324-ADED-F19A62355028}" presName="centerShape" presStyleLbl="node0" presStyleIdx="0" presStyleCnt="1"/>
      <dgm:spPr/>
      <dgm:t>
        <a:bodyPr/>
        <a:lstStyle/>
        <a:p>
          <a:endParaRPr lang="ru-RU"/>
        </a:p>
      </dgm:t>
    </dgm:pt>
    <dgm:pt modelId="{990FDC64-B547-44C5-99CE-27B45375409E}" type="pres">
      <dgm:prSet presAssocID="{6C091F3C-2EFA-41AF-B54F-624D8BA51BFF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0D436511-A808-4FFB-B6ED-60B45E7D27BB}" type="pres">
      <dgm:prSet presAssocID="{C63815F7-7194-4712-B53E-4B1CA74CD4CD}" presName="node" presStyleLbl="node1" presStyleIdx="0" presStyleCnt="6" custScaleX="118367" custScaleY="122577" custRadScaleRad="9259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4B37A-A76A-485B-AF1C-7E605208F31C}" type="pres">
      <dgm:prSet presAssocID="{C208CD00-AEF7-49C6-9D6E-66D4F076E9B2}" presName="parTrans" presStyleLbl="bgSibTrans2D1" presStyleIdx="1" presStyleCnt="6" custAng="21409807"/>
      <dgm:spPr/>
      <dgm:t>
        <a:bodyPr/>
        <a:lstStyle/>
        <a:p>
          <a:endParaRPr lang="ru-RU"/>
        </a:p>
      </dgm:t>
    </dgm:pt>
    <dgm:pt modelId="{4FE072DA-88B8-453D-927D-FC5DF96A2E52}" type="pres">
      <dgm:prSet presAssocID="{75E12DF2-27B2-4175-83B7-43E301EF74C2}" presName="node" presStyleLbl="node1" presStyleIdx="1" presStyleCnt="6" custScaleX="126520" custScaleY="121314" custRadScaleRad="108182" custRadScaleInc="-16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2242A-79CD-4798-8774-69279A2E4555}" type="pres">
      <dgm:prSet presAssocID="{DD6357A6-8585-492B-93CE-502C9EA20482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9D2BEF87-8000-46B2-BA1B-56F15A5615D1}" type="pres">
      <dgm:prSet presAssocID="{E7ABB695-2112-454E-B095-510F5DC1EB4D}" presName="node" presStyleLbl="node1" presStyleIdx="2" presStyleCnt="6" custScaleX="130631" custScaleY="106931" custRadScaleRad="101883" custRadScaleInc="-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14285-7AF4-43A8-9440-9C05EF149725}" type="pres">
      <dgm:prSet presAssocID="{6B3B5BB8-4ACA-4A24-8815-FD88FD3F0FA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573116B6-F201-4295-8083-83E0125E01A5}" type="pres">
      <dgm:prSet presAssocID="{2BA06FC1-4AF8-4EC8-920A-6B666C4FB455}" presName="node" presStyleLbl="node1" presStyleIdx="3" presStyleCnt="6" custScaleX="120086" custRadScaleRad="100331" custRadScaleInc="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4F50-6966-4777-AAE8-57EF3EAD6E73}" type="pres">
      <dgm:prSet presAssocID="{2D4727E4-6D48-430C-A982-7DF4691AD790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EC3341B-E149-455A-8838-04FF9F80F613}" type="pres">
      <dgm:prSet presAssocID="{C6311CBE-120E-4A32-A662-182113B6A2C7}" presName="node" presStyleLbl="node1" presStyleIdx="4" presStyleCnt="6" custScaleX="131227" custScaleY="136464" custRadScaleRad="107244" custRadScaleInc="1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59F64-857E-409D-AFC7-50785C9D7287}" type="pres">
      <dgm:prSet presAssocID="{045C4F8F-E282-4EE1-BD54-7D9780A006CC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7233B13A-F5F4-45CA-872F-09BCCF8AE787}" type="pres">
      <dgm:prSet presAssocID="{8F4C229E-EEAA-4DCA-9D3C-2CE786A01C19}" presName="node" presStyleLbl="node1" presStyleIdx="5" presStyleCnt="6" custScaleX="121642" custScaleY="165278" custRadScaleRad="91750" custRadScaleInc="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EC7DA-A07C-4740-9A20-1577E8784D24}" type="presOf" srcId="{045C4F8F-E282-4EE1-BD54-7D9780A006CC}" destId="{D1759F64-857E-409D-AFC7-50785C9D7287}" srcOrd="0" destOrd="0" presId="urn:microsoft.com/office/officeart/2005/8/layout/radial4"/>
    <dgm:cxn modelId="{5381C711-96E2-4FBA-96BC-46ACF277FED1}" type="presOf" srcId="{5BC2B7CB-9E2B-4421-869A-569D3C3610BA}" destId="{ADAB637B-12E0-4421-A06C-F2313D00C2D4}" srcOrd="0" destOrd="0" presId="urn:microsoft.com/office/officeart/2005/8/layout/radial4"/>
    <dgm:cxn modelId="{7E2A11D0-F724-4F08-AB51-169FC40C52A6}" srcId="{C9C5283A-62D4-4324-ADED-F19A62355028}" destId="{8F4C229E-EEAA-4DCA-9D3C-2CE786A01C19}" srcOrd="5" destOrd="0" parTransId="{045C4F8F-E282-4EE1-BD54-7D9780A006CC}" sibTransId="{11C24B43-41DC-4E7C-B7E6-3EBCFA49F03D}"/>
    <dgm:cxn modelId="{3791119C-1828-4FA2-BB82-19411662CD50}" srcId="{C9C5283A-62D4-4324-ADED-F19A62355028}" destId="{75E12DF2-27B2-4175-83B7-43E301EF74C2}" srcOrd="1" destOrd="0" parTransId="{C208CD00-AEF7-49C6-9D6E-66D4F076E9B2}" sibTransId="{510C991B-69C3-49BB-A80E-ED32272B73CA}"/>
    <dgm:cxn modelId="{4DF11B89-7322-43E5-9625-628AD7895748}" type="presOf" srcId="{C6311CBE-120E-4A32-A662-182113B6A2C7}" destId="{9EC3341B-E149-455A-8838-04FF9F80F613}" srcOrd="0" destOrd="0" presId="urn:microsoft.com/office/officeart/2005/8/layout/radial4"/>
    <dgm:cxn modelId="{D00E041A-5D84-4D9E-B1CB-E77707EF0ED9}" srcId="{C9C5283A-62D4-4324-ADED-F19A62355028}" destId="{C63815F7-7194-4712-B53E-4B1CA74CD4CD}" srcOrd="0" destOrd="0" parTransId="{6C091F3C-2EFA-41AF-B54F-624D8BA51BFF}" sibTransId="{73DD0794-1299-4D41-8DF4-A5032C165D30}"/>
    <dgm:cxn modelId="{B0BBD232-DFCA-481C-9B2F-C6A949CBD8B9}" type="presOf" srcId="{8F4C229E-EEAA-4DCA-9D3C-2CE786A01C19}" destId="{7233B13A-F5F4-45CA-872F-09BCCF8AE787}" srcOrd="0" destOrd="0" presId="urn:microsoft.com/office/officeart/2005/8/layout/radial4"/>
    <dgm:cxn modelId="{6333ADEA-0F95-453F-9FD3-4C70EDA3859F}" type="presOf" srcId="{C63815F7-7194-4712-B53E-4B1CA74CD4CD}" destId="{0D436511-A808-4FFB-B6ED-60B45E7D27BB}" srcOrd="0" destOrd="0" presId="urn:microsoft.com/office/officeart/2005/8/layout/radial4"/>
    <dgm:cxn modelId="{23854CB5-5338-4519-9F69-66579D4588B5}" type="presOf" srcId="{6B3B5BB8-4ACA-4A24-8815-FD88FD3F0FA8}" destId="{77C14285-7AF4-43A8-9440-9C05EF149725}" srcOrd="0" destOrd="0" presId="urn:microsoft.com/office/officeart/2005/8/layout/radial4"/>
    <dgm:cxn modelId="{3B4B5DA3-CED9-47F8-A92F-DDAA042D6D70}" srcId="{C9C5283A-62D4-4324-ADED-F19A62355028}" destId="{E7ABB695-2112-454E-B095-510F5DC1EB4D}" srcOrd="2" destOrd="0" parTransId="{DD6357A6-8585-492B-93CE-502C9EA20482}" sibTransId="{1E3C4138-968B-41BC-9CF0-EA8A981E28B5}"/>
    <dgm:cxn modelId="{F5744844-6AEF-4AA3-8C3C-B52319D0C3A9}" srcId="{C9C5283A-62D4-4324-ADED-F19A62355028}" destId="{C6311CBE-120E-4A32-A662-182113B6A2C7}" srcOrd="4" destOrd="0" parTransId="{2D4727E4-6D48-430C-A982-7DF4691AD790}" sibTransId="{1A5974F9-DA33-4E58-9015-B50119BCBA31}"/>
    <dgm:cxn modelId="{54033158-D237-4802-A192-9609E73C853E}" type="presOf" srcId="{C9C5283A-62D4-4324-ADED-F19A62355028}" destId="{8C4806EB-E71D-4BDD-A016-02A661C9CEB2}" srcOrd="0" destOrd="0" presId="urn:microsoft.com/office/officeart/2005/8/layout/radial4"/>
    <dgm:cxn modelId="{C0BE7BD3-EE61-4FC1-9B3E-1FACFE4FFF6C}" type="presOf" srcId="{75E12DF2-27B2-4175-83B7-43E301EF74C2}" destId="{4FE072DA-88B8-453D-927D-FC5DF96A2E52}" srcOrd="0" destOrd="0" presId="urn:microsoft.com/office/officeart/2005/8/layout/radial4"/>
    <dgm:cxn modelId="{F4AAF47D-C63E-4AEC-BC31-D43E22795366}" type="presOf" srcId="{2D4727E4-6D48-430C-A982-7DF4691AD790}" destId="{2D314F50-6966-4777-AAE8-57EF3EAD6E73}" srcOrd="0" destOrd="0" presId="urn:microsoft.com/office/officeart/2005/8/layout/radial4"/>
    <dgm:cxn modelId="{AF499193-CD5E-4B1A-B37B-153799A14883}" srcId="{C9C5283A-62D4-4324-ADED-F19A62355028}" destId="{2BA06FC1-4AF8-4EC8-920A-6B666C4FB455}" srcOrd="3" destOrd="0" parTransId="{6B3B5BB8-4ACA-4A24-8815-FD88FD3F0FA8}" sibTransId="{75743AA7-470B-4D35-A5B9-55A076857D17}"/>
    <dgm:cxn modelId="{9675F315-7CC8-4833-BD80-E601E37CD7AD}" type="presOf" srcId="{DD6357A6-8585-492B-93CE-502C9EA20482}" destId="{BBD2242A-79CD-4798-8774-69279A2E4555}" srcOrd="0" destOrd="0" presId="urn:microsoft.com/office/officeart/2005/8/layout/radial4"/>
    <dgm:cxn modelId="{113D1E4C-B940-4999-A887-5F9428ED9017}" type="presOf" srcId="{6C091F3C-2EFA-41AF-B54F-624D8BA51BFF}" destId="{990FDC64-B547-44C5-99CE-27B45375409E}" srcOrd="0" destOrd="0" presId="urn:microsoft.com/office/officeart/2005/8/layout/radial4"/>
    <dgm:cxn modelId="{B1326CE2-6933-4EE2-A26A-381D6318CC0A}" type="presOf" srcId="{C208CD00-AEF7-49C6-9D6E-66D4F076E9B2}" destId="{1E74B37A-A76A-485B-AF1C-7E605208F31C}" srcOrd="0" destOrd="0" presId="urn:microsoft.com/office/officeart/2005/8/layout/radial4"/>
    <dgm:cxn modelId="{F87518E1-B299-47DD-9CBD-5D732B1621C3}" srcId="{5BC2B7CB-9E2B-4421-869A-569D3C3610BA}" destId="{FCBECEF7-0374-486B-AF59-F62443BAEC92}" srcOrd="1" destOrd="0" parTransId="{9C09BB7C-ADBE-4EDE-9432-B0B61E512328}" sibTransId="{344163F1-0835-44A2-AF5A-43CC9014BBEB}"/>
    <dgm:cxn modelId="{CBAA55C6-A9FC-490D-A942-DEF4B4E219B2}" type="presOf" srcId="{E7ABB695-2112-454E-B095-510F5DC1EB4D}" destId="{9D2BEF87-8000-46B2-BA1B-56F15A5615D1}" srcOrd="0" destOrd="0" presId="urn:microsoft.com/office/officeart/2005/8/layout/radial4"/>
    <dgm:cxn modelId="{39CA3CEA-BE35-42C5-B971-0201E478CB22}" srcId="{5BC2B7CB-9E2B-4421-869A-569D3C3610BA}" destId="{C9C5283A-62D4-4324-ADED-F19A62355028}" srcOrd="0" destOrd="0" parTransId="{54C8EBAE-C764-4CF0-AB63-096FFDEA26C4}" sibTransId="{1103F20A-99B1-4536-9A42-574F4BC4C1D9}"/>
    <dgm:cxn modelId="{1AF9C9A7-B7B9-4E3B-8E28-E622ACB7AAFC}" type="presOf" srcId="{2BA06FC1-4AF8-4EC8-920A-6B666C4FB455}" destId="{573116B6-F201-4295-8083-83E0125E01A5}" srcOrd="0" destOrd="0" presId="urn:microsoft.com/office/officeart/2005/8/layout/radial4"/>
    <dgm:cxn modelId="{31E904F1-318B-4C9C-B221-7B090AC1FFB8}" type="presParOf" srcId="{ADAB637B-12E0-4421-A06C-F2313D00C2D4}" destId="{8C4806EB-E71D-4BDD-A016-02A661C9CEB2}" srcOrd="0" destOrd="0" presId="urn:microsoft.com/office/officeart/2005/8/layout/radial4"/>
    <dgm:cxn modelId="{9CF02D94-A037-476D-9172-6C5EAA51376E}" type="presParOf" srcId="{ADAB637B-12E0-4421-A06C-F2313D00C2D4}" destId="{990FDC64-B547-44C5-99CE-27B45375409E}" srcOrd="1" destOrd="0" presId="urn:microsoft.com/office/officeart/2005/8/layout/radial4"/>
    <dgm:cxn modelId="{D7E279AC-1345-4FC7-BFD3-B1831282FF74}" type="presParOf" srcId="{ADAB637B-12E0-4421-A06C-F2313D00C2D4}" destId="{0D436511-A808-4FFB-B6ED-60B45E7D27BB}" srcOrd="2" destOrd="0" presId="urn:microsoft.com/office/officeart/2005/8/layout/radial4"/>
    <dgm:cxn modelId="{F1D2E261-32B6-432B-B926-52A67D207A1F}" type="presParOf" srcId="{ADAB637B-12E0-4421-A06C-F2313D00C2D4}" destId="{1E74B37A-A76A-485B-AF1C-7E605208F31C}" srcOrd="3" destOrd="0" presId="urn:microsoft.com/office/officeart/2005/8/layout/radial4"/>
    <dgm:cxn modelId="{BE68B245-4E4B-42E4-8822-AD83ED163DCE}" type="presParOf" srcId="{ADAB637B-12E0-4421-A06C-F2313D00C2D4}" destId="{4FE072DA-88B8-453D-927D-FC5DF96A2E52}" srcOrd="4" destOrd="0" presId="urn:microsoft.com/office/officeart/2005/8/layout/radial4"/>
    <dgm:cxn modelId="{F7B8BFFA-4090-4D71-B8DD-531353A8B884}" type="presParOf" srcId="{ADAB637B-12E0-4421-A06C-F2313D00C2D4}" destId="{BBD2242A-79CD-4798-8774-69279A2E4555}" srcOrd="5" destOrd="0" presId="urn:microsoft.com/office/officeart/2005/8/layout/radial4"/>
    <dgm:cxn modelId="{271DF0C0-70DB-429A-AACE-C044E536A727}" type="presParOf" srcId="{ADAB637B-12E0-4421-A06C-F2313D00C2D4}" destId="{9D2BEF87-8000-46B2-BA1B-56F15A5615D1}" srcOrd="6" destOrd="0" presId="urn:microsoft.com/office/officeart/2005/8/layout/radial4"/>
    <dgm:cxn modelId="{21B356B5-72F4-4DAD-B763-88E51400FD98}" type="presParOf" srcId="{ADAB637B-12E0-4421-A06C-F2313D00C2D4}" destId="{77C14285-7AF4-43A8-9440-9C05EF149725}" srcOrd="7" destOrd="0" presId="urn:microsoft.com/office/officeart/2005/8/layout/radial4"/>
    <dgm:cxn modelId="{FF6D544B-CDCA-4F9E-B087-193AE41E7F98}" type="presParOf" srcId="{ADAB637B-12E0-4421-A06C-F2313D00C2D4}" destId="{573116B6-F201-4295-8083-83E0125E01A5}" srcOrd="8" destOrd="0" presId="urn:microsoft.com/office/officeart/2005/8/layout/radial4"/>
    <dgm:cxn modelId="{4C23C3F8-2E8E-47AE-BDBD-1ABD3DCED54C}" type="presParOf" srcId="{ADAB637B-12E0-4421-A06C-F2313D00C2D4}" destId="{2D314F50-6966-4777-AAE8-57EF3EAD6E73}" srcOrd="9" destOrd="0" presId="urn:microsoft.com/office/officeart/2005/8/layout/radial4"/>
    <dgm:cxn modelId="{A6D1D406-CAF1-477A-BE92-33FECB2DD34D}" type="presParOf" srcId="{ADAB637B-12E0-4421-A06C-F2313D00C2D4}" destId="{9EC3341B-E149-455A-8838-04FF9F80F613}" srcOrd="10" destOrd="0" presId="urn:microsoft.com/office/officeart/2005/8/layout/radial4"/>
    <dgm:cxn modelId="{1FE8E83E-106B-4D9A-BF95-D1C3D6983BA5}" type="presParOf" srcId="{ADAB637B-12E0-4421-A06C-F2313D00C2D4}" destId="{D1759F64-857E-409D-AFC7-50785C9D7287}" srcOrd="11" destOrd="0" presId="urn:microsoft.com/office/officeart/2005/8/layout/radial4"/>
    <dgm:cxn modelId="{EF7FAAED-E72C-4DA9-B9D6-7872F838CA5A}" type="presParOf" srcId="{ADAB637B-12E0-4421-A06C-F2313D00C2D4}" destId="{7233B13A-F5F4-45CA-872F-09BCCF8AE78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68B4-4653-4C43-B746-16C9C8077495}">
      <dsp:nvSpPr>
        <dsp:cNvPr id="0" name=""/>
        <dsp:cNvSpPr/>
      </dsp:nvSpPr>
      <dsp:spPr>
        <a:xfrm>
          <a:off x="3306273" y="3410682"/>
          <a:ext cx="2195217" cy="2195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3627755" y="3732164"/>
        <a:ext cx="1552253" cy="1552253"/>
      </dsp:txXfrm>
    </dsp:sp>
    <dsp:sp modelId="{C4AE8A37-4032-418B-A699-C7CC7FF9DEC3}">
      <dsp:nvSpPr>
        <dsp:cNvPr id="0" name=""/>
        <dsp:cNvSpPr/>
      </dsp:nvSpPr>
      <dsp:spPr>
        <a:xfrm rot="21525125">
          <a:off x="1744083" y="4320165"/>
          <a:ext cx="1680221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72981-A119-4733-A549-083ADB728134}">
      <dsp:nvSpPr>
        <dsp:cNvPr id="0" name=""/>
        <dsp:cNvSpPr/>
      </dsp:nvSpPr>
      <dsp:spPr>
        <a:xfrm>
          <a:off x="63839" y="3969562"/>
          <a:ext cx="1708526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Особая зона комфорта              и безопасности</a:t>
          </a:r>
          <a:endParaRPr lang="ru-RU" sz="18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99845" y="4005568"/>
        <a:ext cx="1636514" cy="1157309"/>
      </dsp:txXfrm>
    </dsp:sp>
    <dsp:sp modelId="{6D50A4F5-0C3E-41F7-8290-AD993885B653}">
      <dsp:nvSpPr>
        <dsp:cNvPr id="0" name=""/>
        <dsp:cNvSpPr/>
      </dsp:nvSpPr>
      <dsp:spPr>
        <a:xfrm rot="12535090" flipH="1">
          <a:off x="2037078" y="3383524"/>
          <a:ext cx="1736793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01CFB-CCC1-4D00-BA23-23CDF5C042EE}">
      <dsp:nvSpPr>
        <dsp:cNvPr id="0" name=""/>
        <dsp:cNvSpPr/>
      </dsp:nvSpPr>
      <dsp:spPr>
        <a:xfrm>
          <a:off x="141963" y="2064753"/>
          <a:ext cx="2188423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Современная организация образовательного пространства </a:t>
          </a:r>
          <a:endParaRPr lang="ru-RU" sz="20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177969" y="2100759"/>
        <a:ext cx="2116411" cy="1157309"/>
      </dsp:txXfrm>
    </dsp:sp>
    <dsp:sp modelId="{ADB4C120-239E-421C-A3E5-796A6DE62170}">
      <dsp:nvSpPr>
        <dsp:cNvPr id="0" name=""/>
        <dsp:cNvSpPr/>
      </dsp:nvSpPr>
      <dsp:spPr>
        <a:xfrm rot="14409381" flipH="1">
          <a:off x="2513895" y="2470004"/>
          <a:ext cx="1846532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CA3C-325C-4793-9803-6918F72506FE}">
      <dsp:nvSpPr>
        <dsp:cNvPr id="0" name=""/>
        <dsp:cNvSpPr/>
      </dsp:nvSpPr>
      <dsp:spPr>
        <a:xfrm>
          <a:off x="1584174" y="657193"/>
          <a:ext cx="1985769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Наукоёмкие технологии</a:t>
          </a:r>
          <a:endParaRPr lang="ru-RU" sz="20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1620180" y="693199"/>
        <a:ext cx="1913757" cy="1157309"/>
      </dsp:txXfrm>
    </dsp:sp>
    <dsp:sp modelId="{8D89D2C3-F54E-4AB9-AC0D-5D4EEEEBE4D8}">
      <dsp:nvSpPr>
        <dsp:cNvPr id="0" name=""/>
        <dsp:cNvSpPr/>
      </dsp:nvSpPr>
      <dsp:spPr>
        <a:xfrm rot="5536805">
          <a:off x="3559306" y="2248493"/>
          <a:ext cx="1956899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7500A-6CE2-48D7-AA44-F0613DFAB9B9}">
      <dsp:nvSpPr>
        <dsp:cNvPr id="0" name=""/>
        <dsp:cNvSpPr/>
      </dsp:nvSpPr>
      <dsp:spPr>
        <a:xfrm>
          <a:off x="3672403" y="225139"/>
          <a:ext cx="1755087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Конкурентная идея на рынке</a:t>
          </a:r>
          <a:endParaRPr lang="ru-RU" sz="19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3708409" y="261145"/>
        <a:ext cx="1683075" cy="1157309"/>
      </dsp:txXfrm>
    </dsp:sp>
    <dsp:sp modelId="{ECE5327F-A5F6-4695-BEAE-C36F8D702018}">
      <dsp:nvSpPr>
        <dsp:cNvPr id="0" name=""/>
        <dsp:cNvSpPr/>
      </dsp:nvSpPr>
      <dsp:spPr>
        <a:xfrm rot="7527022">
          <a:off x="4837870" y="2545689"/>
          <a:ext cx="1812661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4D5F4-5F39-4192-B562-D2158E299AA6}">
      <dsp:nvSpPr>
        <dsp:cNvPr id="0" name=""/>
        <dsp:cNvSpPr/>
      </dsp:nvSpPr>
      <dsp:spPr>
        <a:xfrm>
          <a:off x="5472608" y="729220"/>
          <a:ext cx="2392644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Новые образовательные продукты</a:t>
          </a:r>
          <a:endParaRPr lang="ru-RU" sz="20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5508614" y="765226"/>
        <a:ext cx="2320632" cy="1157309"/>
      </dsp:txXfrm>
    </dsp:sp>
    <dsp:sp modelId="{16C088EB-0B87-48C7-AAF4-0B6A0C5060EA}">
      <dsp:nvSpPr>
        <dsp:cNvPr id="0" name=""/>
        <dsp:cNvSpPr/>
      </dsp:nvSpPr>
      <dsp:spPr>
        <a:xfrm rot="8723703">
          <a:off x="5575744" y="3284650"/>
          <a:ext cx="1294041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ABA00-E9F3-478B-AF6D-E61ACC0B1768}">
      <dsp:nvSpPr>
        <dsp:cNvPr id="0" name=""/>
        <dsp:cNvSpPr/>
      </dsp:nvSpPr>
      <dsp:spPr>
        <a:xfrm>
          <a:off x="6696748" y="2097366"/>
          <a:ext cx="2134640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Современный формат общения    с родителями</a:t>
          </a:r>
          <a:endParaRPr lang="ru-RU" sz="20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6732754" y="2133372"/>
        <a:ext cx="2062628" cy="1157309"/>
      </dsp:txXfrm>
    </dsp:sp>
    <dsp:sp modelId="{A9D95ADD-1AF8-489E-87DB-83D5C7813FB6}">
      <dsp:nvSpPr>
        <dsp:cNvPr id="0" name=""/>
        <dsp:cNvSpPr/>
      </dsp:nvSpPr>
      <dsp:spPr>
        <a:xfrm rot="10800000">
          <a:off x="5303991" y="4268815"/>
          <a:ext cx="1871623" cy="625636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250B-67F3-4D2C-9B74-A901DFAB9EE4}">
      <dsp:nvSpPr>
        <dsp:cNvPr id="0" name=""/>
        <dsp:cNvSpPr/>
      </dsp:nvSpPr>
      <dsp:spPr>
        <a:xfrm>
          <a:off x="7158153" y="3893629"/>
          <a:ext cx="1806964" cy="122932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70C0"/>
              </a:solidFill>
              <a:latin typeface="Franklin Gothic Demi Cond" panose="020B0706030402020204" pitchFamily="34" charset="0"/>
            </a:rPr>
            <a:t>Высокий уровень менеджмента</a:t>
          </a:r>
          <a:endParaRPr lang="ru-RU" sz="2000" b="0" kern="1200" dirty="0">
            <a:solidFill>
              <a:srgbClr val="0070C0"/>
            </a:solidFill>
            <a:latin typeface="Franklin Gothic Demi Cond" panose="020B0706030402020204" pitchFamily="34" charset="0"/>
          </a:endParaRPr>
        </a:p>
      </dsp:txBody>
      <dsp:txXfrm>
        <a:off x="7194159" y="3929635"/>
        <a:ext cx="1734952" cy="1157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806EB-E71D-4BDD-A016-02A661C9CEB2}">
      <dsp:nvSpPr>
        <dsp:cNvPr id="0" name=""/>
        <dsp:cNvSpPr/>
      </dsp:nvSpPr>
      <dsp:spPr>
        <a:xfrm>
          <a:off x="3293977" y="3172342"/>
          <a:ext cx="2420792" cy="24207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latin typeface="Franklin Gothic Demi Cond" panose="020B0706030402020204" pitchFamily="34" charset="0"/>
            </a:rPr>
            <a:t>Центр развития талантов ребенка</a:t>
          </a:r>
          <a:endParaRPr lang="ru-RU" sz="1800" b="0" kern="1200" dirty="0">
            <a:latin typeface="Franklin Gothic Demi Cond" panose="020B0706030402020204" pitchFamily="34" charset="0"/>
          </a:endParaRPr>
        </a:p>
      </dsp:txBody>
      <dsp:txXfrm>
        <a:off x="3648494" y="3526859"/>
        <a:ext cx="1711758" cy="1711758"/>
      </dsp:txXfrm>
    </dsp:sp>
    <dsp:sp modelId="{990FDC64-B547-44C5-99CE-27B45375409E}">
      <dsp:nvSpPr>
        <dsp:cNvPr id="0" name=""/>
        <dsp:cNvSpPr/>
      </dsp:nvSpPr>
      <dsp:spPr>
        <a:xfrm rot="10800000">
          <a:off x="1106120" y="4037775"/>
          <a:ext cx="2067524" cy="689925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36511-A808-4FFB-B6ED-60B45E7D27BB}">
      <dsp:nvSpPr>
        <dsp:cNvPr id="0" name=""/>
        <dsp:cNvSpPr/>
      </dsp:nvSpPr>
      <dsp:spPr>
        <a:xfrm>
          <a:off x="103223" y="3551885"/>
          <a:ext cx="2005793" cy="1661707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Снижение стоимости арендной платы (понижающий коэффициент)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sp:txBody>
      <dsp:txXfrm>
        <a:off x="151893" y="3600555"/>
        <a:ext cx="1908453" cy="1564367"/>
      </dsp:txXfrm>
    </dsp:sp>
    <dsp:sp modelId="{1E74B37A-A76A-485B-AF1C-7E605208F31C}">
      <dsp:nvSpPr>
        <dsp:cNvPr id="0" name=""/>
        <dsp:cNvSpPr/>
      </dsp:nvSpPr>
      <dsp:spPr>
        <a:xfrm rot="12473257">
          <a:off x="916241" y="2662253"/>
          <a:ext cx="2608148" cy="689925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2DA-88B8-453D-927D-FC5DF96A2E52}">
      <dsp:nvSpPr>
        <dsp:cNvPr id="0" name=""/>
        <dsp:cNvSpPr/>
      </dsp:nvSpPr>
      <dsp:spPr>
        <a:xfrm>
          <a:off x="31205" y="1512154"/>
          <a:ext cx="2143950" cy="1644585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Строительство здания и первичное оснащение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sp:txBody>
      <dsp:txXfrm>
        <a:off x="79373" y="1560322"/>
        <a:ext cx="2047614" cy="1548249"/>
      </dsp:txXfrm>
    </dsp:sp>
    <dsp:sp modelId="{BBD2242A-79CD-4798-8774-69279A2E4555}">
      <dsp:nvSpPr>
        <dsp:cNvPr id="0" name=""/>
        <dsp:cNvSpPr/>
      </dsp:nvSpPr>
      <dsp:spPr>
        <a:xfrm rot="15000732">
          <a:off x="2439830" y="1646710"/>
          <a:ext cx="2389686" cy="689925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BEF87-8000-46B2-BA1B-56F15A5615D1}">
      <dsp:nvSpPr>
        <dsp:cNvPr id="0" name=""/>
        <dsp:cNvSpPr/>
      </dsp:nvSpPr>
      <dsp:spPr>
        <a:xfrm>
          <a:off x="2119445" y="143999"/>
          <a:ext cx="2213613" cy="1449603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Субсидирование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Фонда оплаты труда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sp:txBody>
      <dsp:txXfrm>
        <a:off x="2161902" y="186456"/>
        <a:ext cx="2128699" cy="1364689"/>
      </dsp:txXfrm>
    </dsp:sp>
    <dsp:sp modelId="{77C14285-7AF4-43A8-9440-9C05EF149725}">
      <dsp:nvSpPr>
        <dsp:cNvPr id="0" name=""/>
        <dsp:cNvSpPr/>
      </dsp:nvSpPr>
      <dsp:spPr>
        <a:xfrm rot="17341956">
          <a:off x="4156364" y="1660947"/>
          <a:ext cx="2335859" cy="689925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116B6-F201-4295-8083-83E0125E01A5}">
      <dsp:nvSpPr>
        <dsp:cNvPr id="0" name=""/>
        <dsp:cNvSpPr/>
      </dsp:nvSpPr>
      <dsp:spPr>
        <a:xfrm>
          <a:off x="4687701" y="224005"/>
          <a:ext cx="2034923" cy="1355643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Сертификат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дошкольника 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sp:txBody>
      <dsp:txXfrm>
        <a:off x="4727406" y="263710"/>
        <a:ext cx="1955513" cy="1276233"/>
      </dsp:txXfrm>
    </dsp:sp>
    <dsp:sp modelId="{2D314F50-6966-4777-AAE8-57EF3EAD6E73}">
      <dsp:nvSpPr>
        <dsp:cNvPr id="0" name=""/>
        <dsp:cNvSpPr/>
      </dsp:nvSpPr>
      <dsp:spPr>
        <a:xfrm rot="19675998">
          <a:off x="5460653" y="2631878"/>
          <a:ext cx="2575616" cy="689925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3341B-E149-455A-8838-04FF9F80F613}">
      <dsp:nvSpPr>
        <dsp:cNvPr id="0" name=""/>
        <dsp:cNvSpPr/>
      </dsp:nvSpPr>
      <dsp:spPr>
        <a:xfrm>
          <a:off x="6727933" y="1368153"/>
          <a:ext cx="2223713" cy="1849965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Сотрудничество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 с Департаментом образования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 г. Сургута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(консультация, решение совместных задач, Аверс)</a:t>
          </a:r>
          <a:endParaRPr lang="ru-RU" sz="1200" b="0" kern="120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sp:txBody>
      <dsp:txXfrm>
        <a:off x="6782117" y="1422337"/>
        <a:ext cx="2115345" cy="1741597"/>
      </dsp:txXfrm>
    </dsp:sp>
    <dsp:sp modelId="{D1759F64-857E-409D-AFC7-50785C9D7287}">
      <dsp:nvSpPr>
        <dsp:cNvPr id="0" name=""/>
        <dsp:cNvSpPr/>
      </dsp:nvSpPr>
      <dsp:spPr>
        <a:xfrm rot="42462">
          <a:off x="5833219" y="4066778"/>
          <a:ext cx="2038253" cy="689925"/>
        </a:xfrm>
        <a:prstGeom prst="leftArrow">
          <a:avLst>
            <a:gd name="adj1" fmla="val 60000"/>
            <a:gd name="adj2" fmla="val 50000"/>
          </a:avLst>
        </a:prstGeom>
        <a:solidFill>
          <a:srgbClr val="FFF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B13A-F5F4-45CA-872F-09BCCF8AE787}">
      <dsp:nvSpPr>
        <dsp:cNvPr id="0" name=""/>
        <dsp:cNvSpPr/>
      </dsp:nvSpPr>
      <dsp:spPr>
        <a:xfrm>
          <a:off x="6840749" y="3304038"/>
          <a:ext cx="2061290" cy="2240581"/>
        </a:xfrm>
        <a:prstGeom prst="roundRect">
          <a:avLst>
            <a:gd name="adj" fmla="val 10000"/>
          </a:avLst>
        </a:prstGeom>
        <a:solidFill>
          <a:srgbClr val="FFF38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Возврат части арендной платы, возмещение затрат, предоставление грантов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rPr>
            <a:t>(один раз в два года)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Franklin Gothic Demi Cond" panose="020B0706030402020204" pitchFamily="34" charset="0"/>
          </a:endParaRPr>
        </a:p>
      </dsp:txBody>
      <dsp:txXfrm>
        <a:off x="6901122" y="3364411"/>
        <a:ext cx="1940544" cy="211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53C8-04D4-400D-A061-F41B99679495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E71C-FD8E-4D77-8F4A-84F3F3A47E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E71C-FD8E-4D77-8F4A-84F3F3A47E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0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FB0352-29E0-4A7E-9754-DB48972FC236}" type="datetimeFigureOut">
              <a:rPr lang="ru-RU" smtClean="0"/>
              <a:pPr/>
              <a:t>30.05.17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3F5F79-A8FF-4C1A-A270-6C029B57C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0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jpeg"/><Relationship Id="rId12" Type="http://schemas.openxmlformats.org/officeDocument/2006/relationships/image" Target="../media/image53.jpe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кетолог\Documents\1 (1).jpg"/>
          <p:cNvPicPr>
            <a:picLocks noChangeAspect="1" noChangeArrowheads="1"/>
          </p:cNvPicPr>
          <p:nvPr/>
        </p:nvPicPr>
        <p:blipFill>
          <a:blip r:embed="rId2" cstate="print"/>
          <a:srcRect t="27913" b="16545"/>
          <a:stretch>
            <a:fillRect/>
          </a:stretch>
        </p:blipFill>
        <p:spPr bwMode="auto">
          <a:xfrm>
            <a:off x="45028" y="3645024"/>
            <a:ext cx="9135484" cy="3384376"/>
          </a:xfrm>
          <a:prstGeom prst="rect">
            <a:avLst/>
          </a:prstGeom>
          <a:noFill/>
        </p:spPr>
      </p:pic>
      <p:pic>
        <p:nvPicPr>
          <p:cNvPr id="1027" name="Picture 3" descr="C:\Users\Маркетолог\Documents\БОЖЕНКО\Логотип Центр развития талантов ребен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916832" cy="191683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83768" y="692696"/>
            <a:ext cx="66602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effectLst/>
                <a:latin typeface="Franklin Gothic Medium Cond" pitchFamily="34" charset="0"/>
              </a:rPr>
              <a:t>Общество с ограниченной ответственностью</a:t>
            </a:r>
            <a:br>
              <a:rPr lang="ru-RU" sz="2200" dirty="0" smtClean="0">
                <a:solidFill>
                  <a:srgbClr val="0070C0"/>
                </a:solidFill>
                <a:effectLst/>
                <a:latin typeface="Franklin Gothic Medium Cond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effectLst/>
                <a:latin typeface="Franklin Gothic Medium Cond" pitchFamily="34" charset="0"/>
              </a:rPr>
              <a:t>Малое инновационное предприятие</a:t>
            </a:r>
            <a:r>
              <a:rPr lang="en-US" dirty="0" smtClean="0">
                <a:effectLst/>
                <a:latin typeface="Franklin Gothic Medium Cond" pitchFamily="34" charset="0"/>
              </a:rPr>
              <a:t/>
            </a:r>
            <a:br>
              <a:rPr lang="en-US" dirty="0" smtClean="0">
                <a:effectLst/>
                <a:latin typeface="Franklin Gothic Medium Cond" pitchFamily="34" charset="0"/>
              </a:rPr>
            </a:br>
            <a:r>
              <a:rPr lang="ru-RU" sz="3000" b="1" cap="all" dirty="0" smtClean="0">
                <a:solidFill>
                  <a:srgbClr val="A21E57"/>
                </a:solidFill>
                <a:effectLst/>
                <a:latin typeface="Franklin Gothic Medium Cond" pitchFamily="34" charset="0"/>
              </a:rPr>
              <a:t>«Центр развития талантов ребёнка»</a:t>
            </a:r>
            <a:endParaRPr lang="ru-RU" sz="3000" b="1" dirty="0">
              <a:solidFill>
                <a:srgbClr val="A21E57"/>
              </a:solidFill>
            </a:endParaRPr>
          </a:p>
        </p:txBody>
      </p:sp>
      <p:pic>
        <p:nvPicPr>
          <p:cNvPr id="9" name="Picture 15" descr="C:\Users\Маркетолог\Documents\БОЖЕНКО\пиктограммы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748" y="2636912"/>
            <a:ext cx="4402900" cy="826442"/>
          </a:xfrm>
          <a:prstGeom prst="rect">
            <a:avLst/>
          </a:prstGeom>
          <a:noFill/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2514194" y="327794"/>
            <a:ext cx="2345838" cy="36490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5499DE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www.talentcenter.ru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5499DE"/>
              </a:solidFill>
              <a:uLnTx/>
              <a:uFillTx/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C:\Users\Маркетолог\Pictures\пиктограммы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2564904"/>
            <a:ext cx="3793515" cy="89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/>
          <a:stretch/>
        </p:blipFill>
        <p:spPr>
          <a:xfrm>
            <a:off x="7092280" y="4293096"/>
            <a:ext cx="2513156" cy="3002604"/>
          </a:xfrm>
          <a:prstGeom prst="rect">
            <a:avLst/>
          </a:prstGeom>
        </p:spPr>
      </p:pic>
      <p:pic>
        <p:nvPicPr>
          <p:cNvPr id="1026" name="Picture 2" descr="http://talentcenter.ru/files/events/86/IMG_4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b="3525"/>
          <a:stretch/>
        </p:blipFill>
        <p:spPr bwMode="auto">
          <a:xfrm>
            <a:off x="4574287" y="4869160"/>
            <a:ext cx="2388390" cy="2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48680"/>
            <a:ext cx="73803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A8184B"/>
                </a:solidFill>
                <a:effectLst/>
                <a:latin typeface="Franklin Gothic Medium Cond" pitchFamily="34" charset="0"/>
              </a:rPr>
              <a:t>Векторы развития талантов ребенка</a:t>
            </a:r>
            <a:endParaRPr lang="ru-RU" sz="3500" b="1" dirty="0">
              <a:solidFill>
                <a:srgbClr val="A8184B"/>
              </a:solidFill>
            </a:endParaRPr>
          </a:p>
        </p:txBody>
      </p:sp>
      <p:pic>
        <p:nvPicPr>
          <p:cNvPr id="16386" name="Picture 2" descr="C:\Users\Маркетолог\Documents\БОЖЕНКО\пиктограммы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5422"/>
            <a:ext cx="864096" cy="90506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40873"/>
            <a:ext cx="2427918" cy="3368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/>
          <a:stretch/>
        </p:blipFill>
        <p:spPr>
          <a:xfrm>
            <a:off x="2749706" y="3140967"/>
            <a:ext cx="4414582" cy="2002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/>
          <a:stretch/>
        </p:blipFill>
        <p:spPr>
          <a:xfrm>
            <a:off x="3551932" y="1268760"/>
            <a:ext cx="3708031" cy="2217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571" y="3120626"/>
            <a:ext cx="3161355" cy="2265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242592"/>
            <a:ext cx="3707699" cy="2107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5115574"/>
            <a:ext cx="2639976" cy="176032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79512" y="6245931"/>
            <a:ext cx="2818280" cy="1224137"/>
            <a:chOff x="899592" y="6450189"/>
            <a:chExt cx="2026192" cy="79523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92" y="6450189"/>
              <a:ext cx="2026192" cy="7952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930629">
              <a:off x="1772318" y="6677270"/>
              <a:ext cx="659446" cy="16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600"/>
                </a:lnSpc>
              </a:pPr>
              <a:r>
                <a:rPr lang="ru-RU" sz="1000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Будущие</a:t>
              </a:r>
            </a:p>
            <a:p>
              <a:pPr algn="r">
                <a:lnSpc>
                  <a:spcPts val="600"/>
                </a:lnSpc>
              </a:pPr>
              <a:r>
                <a:rPr lang="ru-RU" sz="1000" dirty="0" err="1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грайсместеры</a:t>
              </a:r>
              <a:endParaRPr lang="ru-RU" sz="10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</p:grpSp>
      <p:pic>
        <p:nvPicPr>
          <p:cNvPr id="32" name="Picture 11" descr="\\10.10.10.2\share\ФОТОАРХИВ\Художественная гимнастика 17.02.2017\IMG_8822.JPG"/>
          <p:cNvPicPr>
            <a:picLocks noChangeAspect="1" noChangeArrowheads="1"/>
          </p:cNvPicPr>
          <p:nvPr/>
        </p:nvPicPr>
        <p:blipFill>
          <a:blip r:embed="rId13" cstate="print"/>
          <a:srcRect l="15754" r="26287"/>
          <a:stretch>
            <a:fillRect/>
          </a:stretch>
        </p:blipFill>
        <p:spPr bwMode="auto">
          <a:xfrm>
            <a:off x="2768898" y="4869160"/>
            <a:ext cx="1744634" cy="2006742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11760" y="4437112"/>
            <a:ext cx="2096000" cy="9361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21104330">
            <a:off x="2433700" y="4926070"/>
            <a:ext cx="123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"/>
              </a:lnSpc>
            </a:pPr>
            <a:r>
              <a:rPr lang="ru-RU" sz="7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Художественная</a:t>
            </a:r>
          </a:p>
          <a:p>
            <a:pPr algn="r">
              <a:lnSpc>
                <a:spcPts val="600"/>
              </a:lnSpc>
            </a:pPr>
            <a:r>
              <a:rPr lang="ru-RU" sz="7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гимнастика</a:t>
            </a:r>
            <a:endParaRPr lang="ru-RU" sz="7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6453336"/>
            <a:ext cx="2341488" cy="81991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21020057">
            <a:off x="6186453" y="6706870"/>
            <a:ext cx="461986" cy="179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600"/>
              </a:lnSpc>
            </a:pPr>
            <a:r>
              <a:rPr lang="ru-RU" sz="1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Театр</a:t>
            </a:r>
            <a:endParaRPr lang="ru-RU" sz="1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39952" y="1124744"/>
            <a:ext cx="4752528" cy="57332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A8184B"/>
                </a:solidFill>
                <a:latin typeface="Franklin Gothic Medium Cond" pitchFamily="34" charset="0"/>
              </a:rPr>
              <a:t>Сургутский</a:t>
            </a:r>
            <a:r>
              <a:rPr lang="ru-RU" b="1" dirty="0" smtClean="0">
                <a:solidFill>
                  <a:srgbClr val="A8184B"/>
                </a:solidFill>
                <a:latin typeface="Franklin Gothic Medium Cond" pitchFamily="34" charset="0"/>
              </a:rPr>
              <a:t> государственный университет </a:t>
            </a:r>
            <a:r>
              <a:rPr lang="ru-RU" dirty="0" smtClean="0">
                <a:solidFill>
                  <a:srgbClr val="A8184B"/>
                </a:solidFill>
                <a:latin typeface="Franklin Gothic Medium Cond" pitchFamily="34" charset="0"/>
              </a:rPr>
              <a:t>(соучредитель)</a:t>
            </a:r>
          </a:p>
          <a:p>
            <a:endParaRPr lang="ru-RU" dirty="0" smtClean="0">
              <a:solidFill>
                <a:srgbClr val="A8184B"/>
              </a:solidFill>
              <a:latin typeface="Franklin Gothic Medium Cond" pitchFamily="34" charset="0"/>
            </a:endParaRPr>
          </a:p>
          <a:p>
            <a:r>
              <a:rPr lang="ru-RU" dirty="0" smtClean="0">
                <a:solidFill>
                  <a:srgbClr val="A8184B"/>
                </a:solidFill>
                <a:latin typeface="Franklin Gothic Medium Cond" pitchFamily="34" charset="0"/>
              </a:rPr>
              <a:t>Научное сотрудничество с доктором педагогических наук, профессором, директором </a:t>
            </a:r>
            <a:r>
              <a:rPr lang="ru-RU" b="1" dirty="0" smtClean="0">
                <a:solidFill>
                  <a:srgbClr val="A8184B"/>
                </a:solidFill>
                <a:latin typeface="Franklin Gothic Medium Cond" pitchFamily="34" charset="0"/>
              </a:rPr>
              <a:t>Института Детства РГПУ им. А.И. Герцена Гогоберидзе Александрой </a:t>
            </a:r>
            <a:r>
              <a:rPr lang="ru-RU" b="1" dirty="0" err="1" smtClean="0">
                <a:solidFill>
                  <a:srgbClr val="A8184B"/>
                </a:solidFill>
                <a:latin typeface="Franklin Gothic Medium Cond" pitchFamily="34" charset="0"/>
              </a:rPr>
              <a:t>Гививной</a:t>
            </a:r>
            <a:r>
              <a:rPr lang="ru-RU" b="1" dirty="0" smtClean="0">
                <a:solidFill>
                  <a:srgbClr val="A8184B"/>
                </a:solidFill>
                <a:latin typeface="Franklin Gothic Medium Cond" pitchFamily="34" charset="0"/>
              </a:rPr>
              <a:t>.</a:t>
            </a:r>
          </a:p>
          <a:p>
            <a:endParaRPr lang="ru-RU" dirty="0" smtClean="0">
              <a:solidFill>
                <a:srgbClr val="A8184B"/>
              </a:solidFill>
              <a:latin typeface="Franklin Gothic Medium Cond" pitchFamily="34" charset="0"/>
            </a:endParaRPr>
          </a:p>
          <a:p>
            <a:r>
              <a:rPr lang="ru-RU" b="1" dirty="0" err="1" smtClean="0">
                <a:solidFill>
                  <a:srgbClr val="A8184B"/>
                </a:solidFill>
                <a:latin typeface="Franklin Gothic Medium Cond" pitchFamily="34" charset="0"/>
              </a:rPr>
              <a:t>Сургутский</a:t>
            </a:r>
            <a:r>
              <a:rPr lang="ru-RU" b="1" dirty="0" smtClean="0">
                <a:solidFill>
                  <a:srgbClr val="A8184B"/>
                </a:solidFill>
                <a:latin typeface="Franklin Gothic Medium Cond" pitchFamily="34" charset="0"/>
              </a:rPr>
              <a:t> государственный педагогический университет</a:t>
            </a:r>
          </a:p>
          <a:p>
            <a:endParaRPr lang="ru-RU" dirty="0" smtClean="0">
              <a:solidFill>
                <a:srgbClr val="A8184B"/>
              </a:solidFill>
              <a:latin typeface="Franklin Gothic Medium Cond" pitchFamily="34" charset="0"/>
            </a:endParaRPr>
          </a:p>
          <a:p>
            <a:pPr>
              <a:buNone/>
            </a:pPr>
            <a:endParaRPr lang="ru-RU" sz="2200" dirty="0" smtClean="0">
              <a:solidFill>
                <a:srgbClr val="A8184B"/>
              </a:solidFill>
              <a:latin typeface="Franklin Gothic Medium Cond" pitchFamily="34" charset="0"/>
            </a:endParaRPr>
          </a:p>
          <a:p>
            <a:endParaRPr lang="ru-RU" dirty="0" smtClean="0">
              <a:solidFill>
                <a:srgbClr val="A8184B"/>
              </a:solidFill>
              <a:latin typeface="Franklin Gothic Medium Cond" pitchFamily="34" charset="0"/>
            </a:endParaRPr>
          </a:p>
          <a:p>
            <a:endParaRPr lang="ru-RU" dirty="0" smtClean="0">
              <a:solidFill>
                <a:srgbClr val="A8184B"/>
              </a:solidFill>
              <a:latin typeface="Franklin Gothic Medium Cond" pitchFamily="34" charset="0"/>
            </a:endParaRPr>
          </a:p>
        </p:txBody>
      </p:sp>
      <p:pic>
        <p:nvPicPr>
          <p:cNvPr id="15363" name="Picture 3" descr="C:\Users\Маркетолог\Documents\БОЖЕНКО\фото выставка\DSCN2703.JPG"/>
          <p:cNvPicPr>
            <a:picLocks noChangeAspect="1" noChangeArrowheads="1"/>
          </p:cNvPicPr>
          <p:nvPr/>
        </p:nvPicPr>
        <p:blipFill>
          <a:blip r:embed="rId2" cstate="print"/>
          <a:srcRect t="20314"/>
          <a:stretch>
            <a:fillRect/>
          </a:stretch>
        </p:blipFill>
        <p:spPr bwMode="auto">
          <a:xfrm>
            <a:off x="-36512" y="0"/>
            <a:ext cx="3960440" cy="23672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80112" y="260648"/>
            <a:ext cx="50760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effectLst/>
                <a:latin typeface="Franklin Gothic Medium Cond" pitchFamily="34" charset="0"/>
              </a:rPr>
              <a:t>Сотрудничество</a:t>
            </a:r>
            <a:endParaRPr lang="ru-RU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6" name="Picture 6" descr="C:\Users\Маркетолог\Documents\БОЖЕНКО\пиктограммы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404" y="260648"/>
            <a:ext cx="820903" cy="648072"/>
          </a:xfrm>
          <a:prstGeom prst="rect">
            <a:avLst/>
          </a:prstGeom>
          <a:noFill/>
        </p:spPr>
      </p:pic>
      <p:pic>
        <p:nvPicPr>
          <p:cNvPr id="9" name="Picture 5" descr="C:\Users\Маркетолог\Documents\Сайт\Гогоберидзе.jpg"/>
          <p:cNvPicPr>
            <a:picLocks noChangeAspect="1" noChangeArrowheads="1"/>
          </p:cNvPicPr>
          <p:nvPr/>
        </p:nvPicPr>
        <p:blipFill>
          <a:blip r:embed="rId4" cstate="print"/>
          <a:srcRect l="21961"/>
          <a:stretch>
            <a:fillRect/>
          </a:stretch>
        </p:blipFill>
        <p:spPr bwMode="auto">
          <a:xfrm>
            <a:off x="0" y="4581128"/>
            <a:ext cx="1920915" cy="2276872"/>
          </a:xfrm>
          <a:prstGeom prst="rect">
            <a:avLst/>
          </a:prstGeom>
          <a:noFill/>
        </p:spPr>
      </p:pic>
      <p:pic>
        <p:nvPicPr>
          <p:cNvPr id="1026" name="Picture 2" descr="\\10.10.10.2\share\ФОТОАРХИВ\Учеба Гогоберидзе 28.03.2017\IMG_4619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34078" r="19537"/>
          <a:stretch>
            <a:fillRect/>
          </a:stretch>
        </p:blipFill>
        <p:spPr bwMode="auto">
          <a:xfrm>
            <a:off x="1907704" y="3960163"/>
            <a:ext cx="2016224" cy="2897837"/>
          </a:xfrm>
          <a:prstGeom prst="rect">
            <a:avLst/>
          </a:prstGeom>
          <a:noFill/>
        </p:spPr>
      </p:pic>
      <p:pic>
        <p:nvPicPr>
          <p:cNvPr id="2051" name="Picture 3" descr="\\10.10.10.2\share\ФОТОАРХИВ\Практика психологов СурГПУ\IMG_6929.JPG"/>
          <p:cNvPicPr>
            <a:picLocks noChangeAspect="1" noChangeArrowheads="1"/>
          </p:cNvPicPr>
          <p:nvPr/>
        </p:nvPicPr>
        <p:blipFill>
          <a:blip r:embed="rId6" cstate="print"/>
          <a:srcRect l="27346" t="16002" b="21991"/>
          <a:stretch>
            <a:fillRect/>
          </a:stretch>
        </p:blipFill>
        <p:spPr bwMode="auto">
          <a:xfrm>
            <a:off x="0" y="2348880"/>
            <a:ext cx="392332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кетолог\Documents\БОЖЕНКО\тпп\фото на сайт\DSC00656-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20382"/>
          <a:stretch>
            <a:fillRect/>
          </a:stretch>
        </p:blipFill>
        <p:spPr bwMode="auto">
          <a:xfrm>
            <a:off x="0" y="0"/>
            <a:ext cx="2627784" cy="1393195"/>
          </a:xfrm>
          <a:prstGeom prst="rect">
            <a:avLst/>
          </a:prstGeom>
          <a:noFill/>
        </p:spPr>
      </p:pic>
      <p:pic>
        <p:nvPicPr>
          <p:cNvPr id="1028" name="Picture 4" descr="C:\Users\Маркетолог\Documents\БОЖЕНКО\тпп\фото на сайт\DSC00756-1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-1" y="1196752"/>
            <a:ext cx="2627785" cy="174986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99792" y="1196752"/>
            <a:ext cx="6120680" cy="394330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Член </a:t>
            </a:r>
            <a:r>
              <a:rPr lang="ru-RU" sz="1800" dirty="0" err="1" smtClean="0">
                <a:solidFill>
                  <a:srgbClr val="A8184B"/>
                </a:solidFill>
                <a:latin typeface="Franklin Gothic Medium Cond" pitchFamily="34" charset="0"/>
              </a:rPr>
              <a:t>Сургутской</a:t>
            </a:r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 торгово-промышленной палаты</a:t>
            </a:r>
          </a:p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Сотрудничество с Администрацией г. Сургута в рамках проекта «Социальное предпринимательство»</a:t>
            </a:r>
          </a:p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Участие в городском форуме «Управление образовательной организацией: проектирование нового качества результатов»</a:t>
            </a:r>
          </a:p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Участие в интерактивной выставке-форуме «Сургут-детям»</a:t>
            </a:r>
          </a:p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Совместный проект с Федерацией футбола г. Сургута и Футбольной школой «Юниор»</a:t>
            </a:r>
          </a:p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Участие в Первом сибирском форуме «Конкуренция»</a:t>
            </a:r>
          </a:p>
          <a:p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Сотрудничество с деятелями культуры и искусств: Театр актера и куклы «Петрушка», Художественная галерея «</a:t>
            </a:r>
            <a:r>
              <a:rPr lang="ru-RU" sz="1800" dirty="0" err="1" smtClean="0">
                <a:solidFill>
                  <a:srgbClr val="A8184B"/>
                </a:solidFill>
                <a:latin typeface="Franklin Gothic Medium Cond" pitchFamily="34" charset="0"/>
              </a:rPr>
              <a:t>Стерх</a:t>
            </a:r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», Ирина </a:t>
            </a:r>
            <a:r>
              <a:rPr lang="ru-RU" sz="1800" dirty="0" err="1" smtClean="0">
                <a:solidFill>
                  <a:srgbClr val="A8184B"/>
                </a:solidFill>
                <a:latin typeface="Franklin Gothic Medium Cond" pitchFamily="34" charset="0"/>
              </a:rPr>
              <a:t>Дубцова</a:t>
            </a:r>
            <a:r>
              <a:rPr lang="ru-RU" sz="1800" dirty="0" smtClean="0">
                <a:solidFill>
                  <a:srgbClr val="A8184B"/>
                </a:solidFill>
                <a:latin typeface="Franklin Gothic Medium Cond" pitchFamily="34" charset="0"/>
              </a:rPr>
              <a:t> и другие артисты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88640"/>
            <a:ext cx="50760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  <a:effectLst/>
                <a:latin typeface="Franklin Gothic Medium Cond" pitchFamily="34" charset="0"/>
              </a:rPr>
              <a:t>Сотрудничество</a:t>
            </a:r>
            <a:endParaRPr lang="ru-RU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C:\Users\Маркетолог\Documents\БОЖЕНКО\пиктограммы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4236" y="188640"/>
            <a:ext cx="820903" cy="648072"/>
          </a:xfrm>
          <a:prstGeom prst="rect">
            <a:avLst/>
          </a:prstGeom>
          <a:noFill/>
        </p:spPr>
      </p:pic>
      <p:pic>
        <p:nvPicPr>
          <p:cNvPr id="1036" name="Picture 12" descr="http://talentcenter.ru/files/news/news_thumbs/1.jpg"/>
          <p:cNvPicPr>
            <a:picLocks noChangeAspect="1" noChangeArrowheads="1"/>
          </p:cNvPicPr>
          <p:nvPr/>
        </p:nvPicPr>
        <p:blipFill>
          <a:blip r:embed="rId5" cstate="print"/>
          <a:srcRect b="7736"/>
          <a:stretch>
            <a:fillRect/>
          </a:stretch>
        </p:blipFill>
        <p:spPr bwMode="auto">
          <a:xfrm>
            <a:off x="3347864" y="5157192"/>
            <a:ext cx="2304256" cy="1700808"/>
          </a:xfrm>
          <a:prstGeom prst="rect">
            <a:avLst/>
          </a:prstGeom>
          <a:noFill/>
        </p:spPr>
      </p:pic>
      <p:pic>
        <p:nvPicPr>
          <p:cNvPr id="1040" name="Picture 16" descr="http://talentcenter.ru/files/events/59/surgut_detyam.jpg"/>
          <p:cNvPicPr>
            <a:picLocks noChangeAspect="1" noChangeArrowheads="1"/>
          </p:cNvPicPr>
          <p:nvPr/>
        </p:nvPicPr>
        <p:blipFill>
          <a:blip r:embed="rId6" cstate="print"/>
          <a:srcRect l="6008" r="7230" b="24921"/>
          <a:stretch>
            <a:fillRect/>
          </a:stretch>
        </p:blipFill>
        <p:spPr bwMode="auto">
          <a:xfrm>
            <a:off x="0" y="2564904"/>
            <a:ext cx="2627784" cy="1512168"/>
          </a:xfrm>
          <a:prstGeom prst="rect">
            <a:avLst/>
          </a:prstGeom>
          <a:noFill/>
        </p:spPr>
      </p:pic>
      <p:pic>
        <p:nvPicPr>
          <p:cNvPr id="1034" name="Picture 10" descr="http://talentcenter.ru/files/events/65/image-28-10-16-08-58.jpeg"/>
          <p:cNvPicPr>
            <a:picLocks noChangeAspect="1" noChangeArrowheads="1"/>
          </p:cNvPicPr>
          <p:nvPr/>
        </p:nvPicPr>
        <p:blipFill>
          <a:blip r:embed="rId7" cstate="print"/>
          <a:srcRect b="13701"/>
          <a:stretch>
            <a:fillRect/>
          </a:stretch>
        </p:blipFill>
        <p:spPr bwMode="auto">
          <a:xfrm>
            <a:off x="0" y="3789040"/>
            <a:ext cx="2627783" cy="1700808"/>
          </a:xfrm>
          <a:prstGeom prst="rect">
            <a:avLst/>
          </a:prstGeom>
          <a:noFill/>
        </p:spPr>
      </p:pic>
      <p:pic>
        <p:nvPicPr>
          <p:cNvPr id="1042" name="Picture 18" descr="http://talentcenter.ru/files/events/50/DSC_0787.JPG"/>
          <p:cNvPicPr>
            <a:picLocks noChangeAspect="1" noChangeArrowheads="1"/>
          </p:cNvPicPr>
          <p:nvPr/>
        </p:nvPicPr>
        <p:blipFill>
          <a:blip r:embed="rId8" cstate="print"/>
          <a:srcRect l="31832" t="18057" r="27403"/>
          <a:stretch>
            <a:fillRect/>
          </a:stretch>
        </p:blipFill>
        <p:spPr bwMode="auto">
          <a:xfrm>
            <a:off x="0" y="5157192"/>
            <a:ext cx="1264777" cy="1700808"/>
          </a:xfrm>
          <a:prstGeom prst="rect">
            <a:avLst/>
          </a:prstGeom>
          <a:noFill/>
        </p:spPr>
      </p:pic>
      <p:pic>
        <p:nvPicPr>
          <p:cNvPr id="5122" name="Picture 2" descr="http://talentcenter.ru/files/news/news_thumbs/dubtsov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5159018"/>
            <a:ext cx="2123727" cy="1698982"/>
          </a:xfrm>
          <a:prstGeom prst="rect">
            <a:avLst/>
          </a:prstGeom>
          <a:noFill/>
        </p:spPr>
      </p:pic>
      <p:pic>
        <p:nvPicPr>
          <p:cNvPr id="8194" name="Picture 2" descr="https://pp.userapi.com/c638722/v638722209/3df02/VVVjTkzr7VQ.jpg"/>
          <p:cNvPicPr>
            <a:picLocks noChangeAspect="1" noChangeArrowheads="1"/>
          </p:cNvPicPr>
          <p:nvPr/>
        </p:nvPicPr>
        <p:blipFill>
          <a:blip r:embed="rId10" cstate="print"/>
          <a:srcRect b="26809"/>
          <a:stretch>
            <a:fillRect/>
          </a:stretch>
        </p:blipFill>
        <p:spPr bwMode="auto">
          <a:xfrm>
            <a:off x="5652120" y="5153829"/>
            <a:ext cx="3491880" cy="17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39631/v639631082/440a/IzRlL3359kw.jpg"/>
          <p:cNvPicPr>
            <a:picLocks noChangeAspect="1" noChangeArrowheads="1"/>
          </p:cNvPicPr>
          <p:nvPr/>
        </p:nvPicPr>
        <p:blipFill>
          <a:blip r:embed="rId2" cstate="print"/>
          <a:srcRect t="28261"/>
          <a:stretch>
            <a:fillRect/>
          </a:stretch>
        </p:blipFill>
        <p:spPr bwMode="auto">
          <a:xfrm>
            <a:off x="2339752" y="3906445"/>
            <a:ext cx="2592287" cy="1394763"/>
          </a:xfrm>
          <a:prstGeom prst="rect">
            <a:avLst/>
          </a:prstGeom>
          <a:noFill/>
        </p:spPr>
      </p:pic>
      <p:pic>
        <p:nvPicPr>
          <p:cNvPr id="18436" name="Picture 4" descr="Наши эксперты снова на телевидении!"/>
          <p:cNvPicPr>
            <a:picLocks noChangeAspect="1" noChangeArrowheads="1"/>
          </p:cNvPicPr>
          <p:nvPr/>
        </p:nvPicPr>
        <p:blipFill>
          <a:blip r:embed="rId3" cstate="print"/>
          <a:srcRect r="5660"/>
          <a:stretch>
            <a:fillRect/>
          </a:stretch>
        </p:blipFill>
        <p:spPr bwMode="auto">
          <a:xfrm>
            <a:off x="2734311" y="2271734"/>
            <a:ext cx="2197728" cy="1445298"/>
          </a:xfrm>
          <a:prstGeom prst="rect">
            <a:avLst/>
          </a:prstGeom>
          <a:noFill/>
        </p:spPr>
      </p:pic>
      <p:pic>
        <p:nvPicPr>
          <p:cNvPr id="18438" name="Picture 6" descr="http://talentcenter.ru/files/news/Timofey_i_Denis_na_TV.jpg"/>
          <p:cNvPicPr>
            <a:picLocks noChangeAspect="1" noChangeArrowheads="1"/>
          </p:cNvPicPr>
          <p:nvPr/>
        </p:nvPicPr>
        <p:blipFill>
          <a:blip r:embed="rId4" cstate="print"/>
          <a:srcRect t="4000"/>
          <a:stretch>
            <a:fillRect/>
          </a:stretch>
        </p:blipFill>
        <p:spPr bwMode="auto">
          <a:xfrm>
            <a:off x="179512" y="3904044"/>
            <a:ext cx="2088233" cy="13778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116632"/>
            <a:ext cx="6588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A8184B"/>
                </a:solidFill>
                <a:latin typeface="Franklin Gothic Medium Cond" pitchFamily="34" charset="0"/>
              </a:rPr>
              <a:t>Постоянная рубрика в «Тип-топ новости»</a:t>
            </a:r>
          </a:p>
          <a:p>
            <a:r>
              <a:rPr lang="ru-RU" sz="2600" dirty="0" smtClean="0">
                <a:solidFill>
                  <a:srgbClr val="A8184B"/>
                </a:solidFill>
                <a:latin typeface="Franklin Gothic Medium Cond" pitchFamily="34" charset="0"/>
              </a:rPr>
              <a:t>на  СТВ  как коммуникативная практика</a:t>
            </a:r>
          </a:p>
          <a:p>
            <a:r>
              <a:rPr lang="ru-RU" sz="2600" dirty="0" smtClean="0">
                <a:solidFill>
                  <a:srgbClr val="A8184B"/>
                </a:solidFill>
                <a:latin typeface="Franklin Gothic Medium Cond" pitchFamily="34" charset="0"/>
              </a:rPr>
              <a:t>наших воспитанников</a:t>
            </a:r>
            <a:endParaRPr lang="ru-RU" sz="2600" dirty="0">
              <a:solidFill>
                <a:srgbClr val="A8184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r="4484"/>
          <a:stretch>
            <a:fillRect/>
          </a:stretch>
        </p:blipFill>
        <p:spPr bwMode="auto">
          <a:xfrm>
            <a:off x="5095742" y="2276872"/>
            <a:ext cx="38511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ugrapro.ru/wp-content/uploads/2016/01/ST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2176242" cy="1224136"/>
          </a:xfrm>
          <a:prstGeom prst="rect">
            <a:avLst/>
          </a:prstGeom>
          <a:noFill/>
        </p:spPr>
      </p:pic>
      <p:pic>
        <p:nvPicPr>
          <p:cNvPr id="7171" name="Picture 3" descr="C:\Users\Маркетолог\Downloads\IMG_5847.JPG"/>
          <p:cNvPicPr>
            <a:picLocks noChangeAspect="1" noChangeArrowheads="1"/>
          </p:cNvPicPr>
          <p:nvPr/>
        </p:nvPicPr>
        <p:blipFill>
          <a:blip r:embed="rId7" cstate="print"/>
          <a:srcRect l="2857" t="3810" b="20000"/>
          <a:stretch>
            <a:fillRect/>
          </a:stretch>
        </p:blipFill>
        <p:spPr bwMode="auto">
          <a:xfrm>
            <a:off x="179512" y="2276872"/>
            <a:ext cx="244827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4320480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latin typeface="Franklin Gothic Medium Cond" pitchFamily="34" charset="0"/>
              </a:rPr>
              <a:t>Новые направления:</a:t>
            </a:r>
          </a:p>
          <a:p>
            <a:r>
              <a:rPr lang="ru-RU" dirty="0" smtClean="0">
                <a:latin typeface="Franklin Gothic Medium Cond" pitchFamily="34" charset="0"/>
              </a:rPr>
              <a:t>Конструкторское бюро</a:t>
            </a:r>
          </a:p>
          <a:p>
            <a:r>
              <a:rPr lang="ru-RU" dirty="0" smtClean="0">
                <a:latin typeface="Franklin Gothic Medium Cond" pitchFamily="34" charset="0"/>
              </a:rPr>
              <a:t>Лаборатория Эйнштейна</a:t>
            </a: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8"/>
            <a:ext cx="7380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A8184B"/>
                </a:solidFill>
                <a:effectLst/>
                <a:latin typeface="Franklin Gothic Medium Cond" pitchFamily="34" charset="0"/>
              </a:rPr>
              <a:t>Наукоёмкие</a:t>
            </a:r>
          </a:p>
          <a:p>
            <a:r>
              <a:rPr lang="ru-RU" sz="3500" dirty="0" smtClean="0">
                <a:solidFill>
                  <a:srgbClr val="A8184B"/>
                </a:solidFill>
                <a:latin typeface="Franklin Gothic Medium Cond" pitchFamily="34" charset="0"/>
              </a:rPr>
              <a:t>технологии</a:t>
            </a:r>
            <a:endParaRPr lang="ru-RU" sz="3500" dirty="0">
              <a:solidFill>
                <a:srgbClr val="A8184B"/>
              </a:solidFill>
            </a:endParaRPr>
          </a:p>
        </p:txBody>
      </p:sp>
      <p:pic>
        <p:nvPicPr>
          <p:cNvPr id="5" name="Picture 15" descr="C:\Users\Маркетолог\Documents\БОЖЕНКО\пиктограммы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5"/>
            <a:ext cx="1023482" cy="1008113"/>
          </a:xfrm>
          <a:prstGeom prst="rect">
            <a:avLst/>
          </a:prstGeom>
          <a:noFill/>
        </p:spPr>
      </p:pic>
      <p:pic>
        <p:nvPicPr>
          <p:cNvPr id="17411" name="Picture 3" descr="\\10.10.10.2\share\ФОТОАРХИВ\Фотовыставки\Допы 1\IMG_8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978" y="3429000"/>
            <a:ext cx="2207979" cy="3311968"/>
          </a:xfrm>
          <a:prstGeom prst="rect">
            <a:avLst/>
          </a:prstGeom>
          <a:noFill/>
        </p:spPr>
      </p:pic>
      <p:pic>
        <p:nvPicPr>
          <p:cNvPr id="17412" name="Picture 4" descr="C:\Users\Маркетолог\Documents\БОЖЕНКО\ЛЭ и КБ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558"/>
            <a:ext cx="4464496" cy="2955403"/>
          </a:xfrm>
          <a:prstGeom prst="rect">
            <a:avLst/>
          </a:prstGeom>
          <a:noFill/>
        </p:spPr>
      </p:pic>
      <p:pic>
        <p:nvPicPr>
          <p:cNvPr id="17413" name="Picture 5" descr="\\10.10.10.2\share\ФОТОАРХИВ\Фотовыставки\Допы 1\IMG_8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2207979" cy="3311968"/>
          </a:xfrm>
          <a:prstGeom prst="rect">
            <a:avLst/>
          </a:prstGeom>
          <a:noFill/>
        </p:spPr>
      </p:pic>
      <p:pic>
        <p:nvPicPr>
          <p:cNvPr id="17414" name="Picture 6" descr="\\10.10.10.2\share\ФОТОАРХИВ\Фотовыставки\Допы 1\DSC_0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789040"/>
            <a:ext cx="4292486" cy="29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Маркетолог\Documents\БОЖЕНКО\пиктограмм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567" y="3779560"/>
            <a:ext cx="1551897" cy="1449640"/>
          </a:xfrm>
          <a:prstGeom prst="rect">
            <a:avLst/>
          </a:prstGeom>
          <a:noFill/>
        </p:spPr>
      </p:pic>
      <p:pic>
        <p:nvPicPr>
          <p:cNvPr id="2064" name="Picture 16" descr="C:\Users\Маркетолог\Documents\БОЖЕНКО\пиктограмм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36" y="1468250"/>
            <a:ext cx="1385504" cy="1738877"/>
          </a:xfrm>
          <a:prstGeom prst="rect">
            <a:avLst/>
          </a:prstGeom>
          <a:noFill/>
        </p:spPr>
      </p:pic>
      <p:pic>
        <p:nvPicPr>
          <p:cNvPr id="2065" name="Picture 17" descr="C:\Users\Маркетолог\Documents\БОЖЕНКО\пиктограммы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35268"/>
            <a:ext cx="926427" cy="1221924"/>
          </a:xfrm>
          <a:prstGeom prst="rect">
            <a:avLst/>
          </a:prstGeom>
          <a:noFill/>
        </p:spPr>
      </p:pic>
      <p:pic>
        <p:nvPicPr>
          <p:cNvPr id="2066" name="Picture 18" descr="C:\Users\Маркетолог\Documents\БОЖЕНКО\пиктограммы\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9751" y="5301208"/>
            <a:ext cx="1252450" cy="1343124"/>
          </a:xfrm>
          <a:prstGeom prst="rect">
            <a:avLst/>
          </a:prstGeom>
          <a:noFill/>
        </p:spPr>
      </p:pic>
      <p:pic>
        <p:nvPicPr>
          <p:cNvPr id="2068" name="Picture 20" descr="C:\Users\Маркетолог\Documents\БОЖЕНКО\пиктограммы\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4539" y="3490131"/>
            <a:ext cx="1089549" cy="1621277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3265872" y="5335988"/>
            <a:ext cx="3003027" cy="1308344"/>
            <a:chOff x="3923928" y="5512913"/>
            <a:chExt cx="2671893" cy="1222659"/>
          </a:xfrm>
        </p:grpSpPr>
        <p:pic>
          <p:nvPicPr>
            <p:cNvPr id="2067" name="Picture 19" descr="C:\Users\Маркетолог\Documents\БОЖЕНКО\пиктограммы\15.png"/>
            <p:cNvPicPr>
              <a:picLocks noChangeAspect="1" noChangeArrowheads="1"/>
            </p:cNvPicPr>
            <p:nvPr/>
          </p:nvPicPr>
          <p:blipFill>
            <a:blip r:embed="rId7" cstate="print"/>
            <a:srcRect t="57955"/>
            <a:stretch>
              <a:fillRect/>
            </a:stretch>
          </p:blipFill>
          <p:spPr bwMode="auto">
            <a:xfrm>
              <a:off x="4283968" y="6312667"/>
              <a:ext cx="1753431" cy="422905"/>
            </a:xfrm>
            <a:prstGeom prst="rect">
              <a:avLst/>
            </a:prstGeom>
            <a:noFill/>
          </p:spPr>
        </p:pic>
        <p:pic>
          <p:nvPicPr>
            <p:cNvPr id="19" name="Picture 19" descr="C:\Users\Маркетолог\Documents\БОЖЕНКО\пиктограммы\15.png"/>
            <p:cNvPicPr>
              <a:picLocks noChangeAspect="1" noChangeArrowheads="1"/>
            </p:cNvPicPr>
            <p:nvPr/>
          </p:nvPicPr>
          <p:blipFill>
            <a:blip r:embed="rId8" cstate="print"/>
            <a:srcRect b="34628"/>
            <a:stretch>
              <a:fillRect/>
            </a:stretch>
          </p:blipFill>
          <p:spPr bwMode="auto">
            <a:xfrm>
              <a:off x="3923928" y="5512913"/>
              <a:ext cx="2671893" cy="1001960"/>
            </a:xfrm>
            <a:prstGeom prst="rect">
              <a:avLst/>
            </a:prstGeom>
            <a:noFill/>
          </p:spPr>
        </p:pic>
      </p:grpSp>
      <p:pic>
        <p:nvPicPr>
          <p:cNvPr id="25" name="Picture 12" descr="C:\Users\Маркетолог\Documents\БОЖЕНКО\пиктограммы\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1394" y="445661"/>
            <a:ext cx="3177110" cy="607075"/>
          </a:xfrm>
          <a:prstGeom prst="rect">
            <a:avLst/>
          </a:prstGeom>
          <a:noFill/>
        </p:spPr>
      </p:pic>
      <p:pic>
        <p:nvPicPr>
          <p:cNvPr id="26" name="Picture 13" descr="C:\Users\Маркетолог\Documents\БОЖЕНКО\пиктограммы\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588589"/>
            <a:ext cx="2003994" cy="1660187"/>
          </a:xfrm>
          <a:prstGeom prst="rect">
            <a:avLst/>
          </a:prstGeom>
          <a:noFill/>
        </p:spPr>
      </p:pic>
      <p:pic>
        <p:nvPicPr>
          <p:cNvPr id="27" name="Picture 11" descr="http://talentcenter.ru/files/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6542"/>
            <a:ext cx="2448272" cy="3366873"/>
          </a:xfrm>
          <a:prstGeom prst="rect">
            <a:avLst/>
          </a:prstGeom>
          <a:noFill/>
        </p:spPr>
      </p:pic>
      <p:pic>
        <p:nvPicPr>
          <p:cNvPr id="28" name="Picture 9" descr="http://talentcenter.ru/files/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4756" y="3408801"/>
            <a:ext cx="2544578" cy="34993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8425"/>
            <a:ext cx="3197380" cy="673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3767"/>
            <a:ext cx="1559893" cy="194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20" y="3814256"/>
            <a:ext cx="1123736" cy="12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anose="020B0706030402020204" pitchFamily="34" charset="0"/>
              </a:rPr>
              <a:t>Бизнес государству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516575"/>
              </p:ext>
            </p:extLst>
          </p:nvPr>
        </p:nvGraphicFramePr>
        <p:xfrm>
          <a:off x="107504" y="899592"/>
          <a:ext cx="8856984" cy="584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Маркетолог\Documents\БОЖЕНКО\Логотип Центр развития талантов ребе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29309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60760"/>
              </p:ext>
            </p:extLst>
          </p:nvPr>
        </p:nvGraphicFramePr>
        <p:xfrm>
          <a:off x="107504" y="836712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0263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Demi Cond" panose="020B0706030402020204" pitchFamily="34" charset="0"/>
              </a:rPr>
              <a:t>Государство бизнесу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C:\Users\Маркетолог\Documents\БОЖЕНКО\Логотип Центр развития талантов ребен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8610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1096</TotalTime>
  <Words>255</Words>
  <Application>Microsoft Macintosh PowerPoint</Application>
  <PresentationFormat>Экран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государству</vt:lpstr>
      <vt:lpstr>Государство бизнесу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с ограниченной ответственностью Малое инновационное предприятие «Центр развития талантов ребёнка»</dc:title>
  <dc:creator>Маркетолог</dc:creator>
  <cp:lastModifiedBy>DMITRY</cp:lastModifiedBy>
  <cp:revision>114</cp:revision>
  <dcterms:created xsi:type="dcterms:W3CDTF">2017-02-21T07:47:29Z</dcterms:created>
  <dcterms:modified xsi:type="dcterms:W3CDTF">2017-05-30T17:25:46Z</dcterms:modified>
</cp:coreProperties>
</file>