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Masters/slideMaster2.xml" ContentType="application/vnd.openxmlformats-officedocument.presentationml.slideMaster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  <p:sldMasterId id="2147483660" r:id="rId2"/>
  </p:sldMasterIdLst>
  <p:sldIdLst>
    <p:sldId id="256" r:id="rId5"/>
    <p:sldId id="257" r:id="rId6"/>
  </p:sldIdLst>
  <p:sldSz cx="12192000" cy="6858000"/>
  <p:notesSz cx="12192000" cy="6858000"/>
  <p:defaultTextStyle>
    <a:defPPr>
      <a:defRPr lang="ru-RU"/>
    </a:defPPr>
    <a:lvl1pPr marL="0" algn="l" defTabSz="906932">
      <a:defRPr sz="1800">
        <a:solidFill>
          <a:schemeClr val="tx1"/>
        </a:solidFill>
        <a:latin typeface="+mn-lt"/>
        <a:ea typeface="+mn-ea"/>
        <a:cs typeface="+mn-cs"/>
      </a:defRPr>
    </a:lvl1pPr>
    <a:lvl2pPr marL="453468" algn="l" defTabSz="906932">
      <a:defRPr sz="1800">
        <a:solidFill>
          <a:schemeClr val="tx1"/>
        </a:solidFill>
        <a:latin typeface="+mn-lt"/>
        <a:ea typeface="+mn-ea"/>
        <a:cs typeface="+mn-cs"/>
      </a:defRPr>
    </a:lvl2pPr>
    <a:lvl3pPr marL="906932" algn="l" defTabSz="906932">
      <a:defRPr sz="1800">
        <a:solidFill>
          <a:schemeClr val="tx1"/>
        </a:solidFill>
        <a:latin typeface="+mn-lt"/>
        <a:ea typeface="+mn-ea"/>
        <a:cs typeface="+mn-cs"/>
      </a:defRPr>
    </a:lvl3pPr>
    <a:lvl4pPr marL="1360401" algn="l" defTabSz="906932">
      <a:defRPr sz="1800">
        <a:solidFill>
          <a:schemeClr val="tx1"/>
        </a:solidFill>
        <a:latin typeface="+mn-lt"/>
        <a:ea typeface="+mn-ea"/>
        <a:cs typeface="+mn-cs"/>
      </a:defRPr>
    </a:lvl4pPr>
    <a:lvl5pPr marL="1813869" algn="l" defTabSz="906932">
      <a:defRPr sz="1800">
        <a:solidFill>
          <a:schemeClr val="tx1"/>
        </a:solidFill>
        <a:latin typeface="+mn-lt"/>
        <a:ea typeface="+mn-ea"/>
        <a:cs typeface="+mn-cs"/>
      </a:defRPr>
    </a:lvl5pPr>
    <a:lvl6pPr marL="2267335" algn="l" defTabSz="906932">
      <a:defRPr sz="1800">
        <a:solidFill>
          <a:schemeClr val="tx1"/>
        </a:solidFill>
        <a:latin typeface="+mn-lt"/>
        <a:ea typeface="+mn-ea"/>
        <a:cs typeface="+mn-cs"/>
      </a:defRPr>
    </a:lvl6pPr>
    <a:lvl7pPr marL="2720802" algn="l" defTabSz="906932">
      <a:defRPr sz="1800">
        <a:solidFill>
          <a:schemeClr val="tx1"/>
        </a:solidFill>
        <a:latin typeface="+mn-lt"/>
        <a:ea typeface="+mn-ea"/>
        <a:cs typeface="+mn-cs"/>
      </a:defRPr>
    </a:lvl7pPr>
    <a:lvl8pPr marL="3174270" algn="l" defTabSz="906932">
      <a:defRPr sz="1800">
        <a:solidFill>
          <a:schemeClr val="tx1"/>
        </a:solidFill>
        <a:latin typeface="+mn-lt"/>
        <a:ea typeface="+mn-ea"/>
        <a:cs typeface="+mn-cs"/>
      </a:defRPr>
    </a:lvl8pPr>
    <a:lvl9pPr marL="3627737" algn="l" defTabSz="906932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howGuides="1" snapToGrid="0">
      <p:cViewPr varScale="1">
        <p:scale>
          <a:sx n="115" d="100"/>
          <a:sy n="115" d="100"/>
        </p:scale>
        <p:origin x="-432" y="-102"/>
      </p:cViewPr>
      <p:guideLst>
        <p:guide pos="2160" orient="horz"/>
        <p:guide pos="384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theme" Target="theme/theme1.xml"/><Relationship Id="rId4" Type="http://schemas.openxmlformats.org/officeDocument/2006/relationships/theme" Target="theme/theme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presProps" Target="presProps.xml" /><Relationship Id="rId8" Type="http://schemas.openxmlformats.org/officeDocument/2006/relationships/tableStyles" Target="tableStyles.xml" /><Relationship Id="rId9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64" indent="0" algn="ctr">
              <a:buNone/>
              <a:defRPr sz="2000"/>
            </a:lvl2pPr>
            <a:lvl3pPr marL="913329" indent="0" algn="ctr">
              <a:buNone/>
              <a:defRPr sz="1800"/>
            </a:lvl3pPr>
            <a:lvl4pPr marL="1369994" indent="0" algn="ctr">
              <a:buNone/>
              <a:defRPr sz="1600"/>
            </a:lvl4pPr>
            <a:lvl5pPr marL="1826659" indent="0" algn="ctr">
              <a:buNone/>
              <a:defRPr sz="1600"/>
            </a:lvl5pPr>
            <a:lvl6pPr marL="2283324" indent="0" algn="ctr">
              <a:buNone/>
              <a:defRPr sz="1600"/>
            </a:lvl6pPr>
            <a:lvl7pPr marL="2739988" indent="0" algn="ctr">
              <a:buNone/>
              <a:defRPr sz="1600"/>
            </a:lvl7pPr>
            <a:lvl8pPr marL="3196655" indent="0" algn="ctr">
              <a:buNone/>
              <a:defRPr sz="1600"/>
            </a:lvl8pPr>
            <a:lvl9pPr marL="3653319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CB84050-0436-400D-BC13-CAAAAFF992DE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09A268-9673-4BC6-AD87-BF9F7D0CB725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39850C9-80E1-42AB-93C3-71A6123E5486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09A268-9673-4BC6-AD87-BF9F7D0CB725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E1BC13B-E50D-439A-86B0-1BAB0C7FC0E9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09A268-9673-4BC6-AD87-BF9F7D0CB725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2918" indent="0" algn="ctr">
              <a:buNone/>
              <a:defRPr sz="2000"/>
            </a:lvl2pPr>
            <a:lvl3pPr marL="905834" indent="0" algn="ctr">
              <a:buNone/>
              <a:defRPr sz="1800"/>
            </a:lvl3pPr>
            <a:lvl4pPr marL="1358753" indent="0" algn="ctr">
              <a:buNone/>
              <a:defRPr sz="1600"/>
            </a:lvl4pPr>
            <a:lvl5pPr marL="1811669" indent="0" algn="ctr">
              <a:buNone/>
              <a:defRPr sz="1600"/>
            </a:lvl5pPr>
            <a:lvl6pPr marL="2264588" indent="0" algn="ctr">
              <a:buNone/>
              <a:defRPr sz="1600"/>
            </a:lvl6pPr>
            <a:lvl7pPr marL="2717505" indent="0" algn="ctr">
              <a:buNone/>
              <a:defRPr sz="1600"/>
            </a:lvl7pPr>
            <a:lvl8pPr marL="3170423" indent="0" algn="ctr">
              <a:buNone/>
              <a:defRPr sz="1600"/>
            </a:lvl8pPr>
            <a:lvl9pPr marL="3623341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20036F6-9462-4E37-BBD3-540DFD0C5D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9BE76D4-5DFE-44EB-871C-90990590A270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20036F6-9462-4E37-BBD3-540DFD0C5D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9BE76D4-5DFE-44EB-871C-90990590A270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9"/>
            <a:ext cx="10515600" cy="2852737"/>
          </a:xfrm>
        </p:spPr>
        <p:txBody>
          <a:bodyPr anchor="b"/>
          <a:lstStyle>
            <a:lvl1pPr>
              <a:defRPr sz="59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29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0583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587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1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645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175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704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233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20036F6-9462-4E37-BBD3-540DFD0C5D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9BE76D4-5DFE-44EB-871C-90990590A270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20036F6-9462-4E37-BBD3-540DFD0C5D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9BE76D4-5DFE-44EB-871C-90990590A270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6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2918" indent="0">
              <a:buNone/>
              <a:defRPr sz="2000" b="1"/>
            </a:lvl2pPr>
            <a:lvl3pPr marL="905834" indent="0">
              <a:buNone/>
              <a:defRPr sz="1800" b="1"/>
            </a:lvl3pPr>
            <a:lvl4pPr marL="1358753" indent="0">
              <a:buNone/>
              <a:defRPr sz="1600" b="1"/>
            </a:lvl4pPr>
            <a:lvl5pPr marL="1811669" indent="0">
              <a:buNone/>
              <a:defRPr sz="1600" b="1"/>
            </a:lvl5pPr>
            <a:lvl6pPr marL="2264588" indent="0">
              <a:buNone/>
              <a:defRPr sz="1600" b="1"/>
            </a:lvl6pPr>
            <a:lvl7pPr marL="2717505" indent="0">
              <a:buNone/>
              <a:defRPr sz="1600" b="1"/>
            </a:lvl7pPr>
            <a:lvl8pPr marL="3170423" indent="0">
              <a:buNone/>
              <a:defRPr sz="1600" b="1"/>
            </a:lvl8pPr>
            <a:lvl9pPr marL="3623341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9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2918" indent="0">
              <a:buNone/>
              <a:defRPr sz="2000" b="1"/>
            </a:lvl2pPr>
            <a:lvl3pPr marL="905834" indent="0">
              <a:buNone/>
              <a:defRPr sz="1800" b="1"/>
            </a:lvl3pPr>
            <a:lvl4pPr marL="1358753" indent="0">
              <a:buNone/>
              <a:defRPr sz="1600" b="1"/>
            </a:lvl4pPr>
            <a:lvl5pPr marL="1811669" indent="0">
              <a:buNone/>
              <a:defRPr sz="1600" b="1"/>
            </a:lvl5pPr>
            <a:lvl6pPr marL="2264588" indent="0">
              <a:buNone/>
              <a:defRPr sz="1600" b="1"/>
            </a:lvl6pPr>
            <a:lvl7pPr marL="2717505" indent="0">
              <a:buNone/>
              <a:defRPr sz="1600" b="1"/>
            </a:lvl7pPr>
            <a:lvl8pPr marL="3170423" indent="0">
              <a:buNone/>
              <a:defRPr sz="1600" b="1"/>
            </a:lvl8pPr>
            <a:lvl9pPr marL="3623341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20036F6-9462-4E37-BBD3-540DFD0C5D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9BE76D4-5DFE-44EB-871C-90990590A270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20036F6-9462-4E37-BBD3-540DFD0C5D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9BE76D4-5DFE-44EB-871C-90990590A270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20036F6-9462-4E37-BBD3-540DFD0C5D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9BE76D4-5DFE-44EB-871C-90990590A270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2918" indent="0">
              <a:buNone/>
              <a:defRPr sz="1400"/>
            </a:lvl2pPr>
            <a:lvl3pPr marL="905834" indent="0">
              <a:buNone/>
              <a:defRPr sz="1200"/>
            </a:lvl3pPr>
            <a:lvl4pPr marL="1358753" indent="0">
              <a:buNone/>
              <a:defRPr sz="1000"/>
            </a:lvl4pPr>
            <a:lvl5pPr marL="1811669" indent="0">
              <a:buNone/>
              <a:defRPr sz="1000"/>
            </a:lvl5pPr>
            <a:lvl6pPr marL="2264588" indent="0">
              <a:buNone/>
              <a:defRPr sz="1000"/>
            </a:lvl6pPr>
            <a:lvl7pPr marL="2717505" indent="0">
              <a:buNone/>
              <a:defRPr sz="1000"/>
            </a:lvl7pPr>
            <a:lvl8pPr marL="3170423" indent="0">
              <a:buNone/>
              <a:defRPr sz="1000"/>
            </a:lvl8pPr>
            <a:lvl9pPr marL="3623341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20036F6-9462-4E37-BBD3-540DFD0C5D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9BE76D4-5DFE-44EB-871C-90990590A270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675B34C-EB31-40CD-B3D7-362030695F19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09A268-9673-4BC6-AD87-BF9F7D0CB725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2918" indent="0">
              <a:buNone/>
              <a:defRPr sz="2800"/>
            </a:lvl2pPr>
            <a:lvl3pPr marL="905834" indent="0">
              <a:buNone/>
              <a:defRPr sz="2400"/>
            </a:lvl3pPr>
            <a:lvl4pPr marL="1358753" indent="0">
              <a:buNone/>
              <a:defRPr sz="2000"/>
            </a:lvl4pPr>
            <a:lvl5pPr marL="1811669" indent="0">
              <a:buNone/>
              <a:defRPr sz="2000"/>
            </a:lvl5pPr>
            <a:lvl6pPr marL="2264588" indent="0">
              <a:buNone/>
              <a:defRPr sz="2000"/>
            </a:lvl6pPr>
            <a:lvl7pPr marL="2717505" indent="0">
              <a:buNone/>
              <a:defRPr sz="2000"/>
            </a:lvl7pPr>
            <a:lvl8pPr marL="3170423" indent="0">
              <a:buNone/>
              <a:defRPr sz="2000"/>
            </a:lvl8pPr>
            <a:lvl9pPr marL="3623341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2918" indent="0">
              <a:buNone/>
              <a:defRPr sz="1400"/>
            </a:lvl2pPr>
            <a:lvl3pPr marL="905834" indent="0">
              <a:buNone/>
              <a:defRPr sz="1200"/>
            </a:lvl3pPr>
            <a:lvl4pPr marL="1358753" indent="0">
              <a:buNone/>
              <a:defRPr sz="1000"/>
            </a:lvl4pPr>
            <a:lvl5pPr marL="1811669" indent="0">
              <a:buNone/>
              <a:defRPr sz="1000"/>
            </a:lvl5pPr>
            <a:lvl6pPr marL="2264588" indent="0">
              <a:buNone/>
              <a:defRPr sz="1000"/>
            </a:lvl6pPr>
            <a:lvl7pPr marL="2717505" indent="0">
              <a:buNone/>
              <a:defRPr sz="1000"/>
            </a:lvl7pPr>
            <a:lvl8pPr marL="3170423" indent="0">
              <a:buNone/>
              <a:defRPr sz="1000"/>
            </a:lvl8pPr>
            <a:lvl9pPr marL="3623341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20036F6-9462-4E37-BBD3-540DFD0C5D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9BE76D4-5DFE-44EB-871C-90990590A270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20036F6-9462-4E37-BBD3-540DFD0C5D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9BE76D4-5DFE-44EB-871C-90990590A270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20036F6-9462-4E37-BBD3-540DFD0C5D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9BE76D4-5DFE-44EB-871C-90990590A270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3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699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6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3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9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6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3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931B271-4C6E-41D2-B3AD-B42E67868AC1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09A268-9673-4BC6-AD87-BF9F7D0CB725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E8AB88-51F6-444D-97BA-04293D95E350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09A268-9673-4BC6-AD87-BF9F7D0CB725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9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92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64" indent="0">
              <a:buNone/>
              <a:defRPr sz="2000" b="1"/>
            </a:lvl2pPr>
            <a:lvl3pPr marL="913329" indent="0">
              <a:buNone/>
              <a:defRPr sz="1800" b="1"/>
            </a:lvl3pPr>
            <a:lvl4pPr marL="1369994" indent="0">
              <a:buNone/>
              <a:defRPr sz="1600" b="1"/>
            </a:lvl4pPr>
            <a:lvl5pPr marL="1826659" indent="0">
              <a:buNone/>
              <a:defRPr sz="1600" b="1"/>
            </a:lvl5pPr>
            <a:lvl6pPr marL="2283324" indent="0">
              <a:buNone/>
              <a:defRPr sz="1600" b="1"/>
            </a:lvl6pPr>
            <a:lvl7pPr marL="2739988" indent="0">
              <a:buNone/>
              <a:defRPr sz="1600" b="1"/>
            </a:lvl7pPr>
            <a:lvl8pPr marL="3196655" indent="0">
              <a:buNone/>
              <a:defRPr sz="1600" b="1"/>
            </a:lvl8pPr>
            <a:lvl9pPr marL="3653319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92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64" indent="0">
              <a:buNone/>
              <a:defRPr sz="2000" b="1"/>
            </a:lvl2pPr>
            <a:lvl3pPr marL="913329" indent="0">
              <a:buNone/>
              <a:defRPr sz="1800" b="1"/>
            </a:lvl3pPr>
            <a:lvl4pPr marL="1369994" indent="0">
              <a:buNone/>
              <a:defRPr sz="1600" b="1"/>
            </a:lvl4pPr>
            <a:lvl5pPr marL="1826659" indent="0">
              <a:buNone/>
              <a:defRPr sz="1600" b="1"/>
            </a:lvl5pPr>
            <a:lvl6pPr marL="2283324" indent="0">
              <a:buNone/>
              <a:defRPr sz="1600" b="1"/>
            </a:lvl6pPr>
            <a:lvl7pPr marL="2739988" indent="0">
              <a:buNone/>
              <a:defRPr sz="1600" b="1"/>
            </a:lvl7pPr>
            <a:lvl8pPr marL="3196655" indent="0">
              <a:buNone/>
              <a:defRPr sz="1600" b="1"/>
            </a:lvl8pPr>
            <a:lvl9pPr marL="3653319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E258DD7-702A-4912-9BD3-C54975CF6360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09A268-9673-4BC6-AD87-BF9F7D0CB725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2071C46-F722-4830-8D8F-22AFD8B982A5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09A268-9673-4BC6-AD87-BF9F7D0CB725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6882292-71D2-4D96-BDC0-DB1FBB405E47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09A268-9673-4BC6-AD87-BF9F7D0CB725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64" indent="0">
              <a:buNone/>
              <a:defRPr sz="1400"/>
            </a:lvl2pPr>
            <a:lvl3pPr marL="913329" indent="0">
              <a:buNone/>
              <a:defRPr sz="1200"/>
            </a:lvl3pPr>
            <a:lvl4pPr marL="1369994" indent="0">
              <a:buNone/>
              <a:defRPr sz="1000"/>
            </a:lvl4pPr>
            <a:lvl5pPr marL="1826659" indent="0">
              <a:buNone/>
              <a:defRPr sz="1000"/>
            </a:lvl5pPr>
            <a:lvl6pPr marL="2283324" indent="0">
              <a:buNone/>
              <a:defRPr sz="1000"/>
            </a:lvl6pPr>
            <a:lvl7pPr marL="2739988" indent="0">
              <a:buNone/>
              <a:defRPr sz="1000"/>
            </a:lvl7pPr>
            <a:lvl8pPr marL="3196655" indent="0">
              <a:buNone/>
              <a:defRPr sz="1000"/>
            </a:lvl8pPr>
            <a:lvl9pPr marL="3653319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F661C02-0BF0-4ECA-BDC9-9541B1C341AD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09A268-9673-4BC6-AD87-BF9F7D0CB725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64" indent="0">
              <a:buNone/>
              <a:defRPr sz="2800"/>
            </a:lvl2pPr>
            <a:lvl3pPr marL="913329" indent="0">
              <a:buNone/>
              <a:defRPr sz="2400"/>
            </a:lvl3pPr>
            <a:lvl4pPr marL="1369994" indent="0">
              <a:buNone/>
              <a:defRPr sz="2000"/>
            </a:lvl4pPr>
            <a:lvl5pPr marL="1826659" indent="0">
              <a:buNone/>
              <a:defRPr sz="2000"/>
            </a:lvl5pPr>
            <a:lvl6pPr marL="2283324" indent="0">
              <a:buNone/>
              <a:defRPr sz="2000"/>
            </a:lvl6pPr>
            <a:lvl7pPr marL="2739988" indent="0">
              <a:buNone/>
              <a:defRPr sz="2000"/>
            </a:lvl7pPr>
            <a:lvl8pPr marL="3196655" indent="0">
              <a:buNone/>
              <a:defRPr sz="2000"/>
            </a:lvl8pPr>
            <a:lvl9pPr marL="3653319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64" indent="0">
              <a:buNone/>
              <a:defRPr sz="1400"/>
            </a:lvl2pPr>
            <a:lvl3pPr marL="913329" indent="0">
              <a:buNone/>
              <a:defRPr sz="1200"/>
            </a:lvl3pPr>
            <a:lvl4pPr marL="1369994" indent="0">
              <a:buNone/>
              <a:defRPr sz="1000"/>
            </a:lvl4pPr>
            <a:lvl5pPr marL="1826659" indent="0">
              <a:buNone/>
              <a:defRPr sz="1000"/>
            </a:lvl5pPr>
            <a:lvl6pPr marL="2283324" indent="0">
              <a:buNone/>
              <a:defRPr sz="1000"/>
            </a:lvl6pPr>
            <a:lvl7pPr marL="2739988" indent="0">
              <a:buNone/>
              <a:defRPr sz="1000"/>
            </a:lvl7pPr>
            <a:lvl8pPr marL="3196655" indent="0">
              <a:buNone/>
              <a:defRPr sz="1000"/>
            </a:lvl8pPr>
            <a:lvl9pPr marL="3653319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39AD10D-1876-4C01-A6EF-208F38A115D9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E09A268-9673-4BC6-AD87-BF9F7D0CB725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2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332" tIns="45668" rIns="91332" bIns="45668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332" tIns="45668" rIns="91332" bIns="45668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332" tIns="45668" rIns="91332" bIns="4566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329">
              <a:defRPr/>
            </a:pPr>
            <a:fld id="{243A6D70-6514-49AD-BF43-5613C816F111}" type="datetime1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332" tIns="45668" rIns="91332" bIns="4566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329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332" tIns="45668" rIns="91332" bIns="4566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329">
              <a:defRPr/>
            </a:pPr>
            <a:fld id="{FE09A268-9673-4BC6-AD87-BF9F7D0CB725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1"/>
  <p:txStyles>
    <p:titleStyle>
      <a:lvl1pPr algn="l" defTabSz="913329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2" indent="-228332" algn="l" defTabSz="913329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4995" indent="-228332" algn="l" defTabSz="913329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1663" indent="-228332" algn="l" defTabSz="913329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598328" indent="-228332" algn="l" defTabSz="913329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4992" indent="-228332" algn="l" defTabSz="913329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1656" indent="-228332" algn="l" defTabSz="913329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68322" indent="-228332" algn="l" defTabSz="913329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4987" indent="-228332" algn="l" defTabSz="913329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1651" indent="-228332" algn="l" defTabSz="913329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329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6664" algn="l" defTabSz="913329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3329" algn="l" defTabSz="913329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69994" algn="l" defTabSz="913329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6659" algn="l" defTabSz="913329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3324" algn="l" defTabSz="913329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39988" algn="l" defTabSz="913329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196655" algn="l" defTabSz="913329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3319" algn="l" defTabSz="913329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32159" tIns="16080" rIns="32159" bIns="1608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32159" tIns="16080" rIns="32159" bIns="1608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32159" tIns="16080" rIns="32159" bIns="1608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60797">
              <a:defRPr/>
            </a:pPr>
            <a:fld id="{720036F6-9462-4E37-BBD3-540DFD0C5D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32159" tIns="16080" rIns="32159" bIns="1608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60797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32159" tIns="16080" rIns="32159" bIns="1608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60797">
              <a:defRPr/>
            </a:pPr>
            <a:fld id="{E9BE76D4-5DFE-44EB-871C-90990590A270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05834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459" indent="-226459" algn="l" defTabSz="905834">
        <a:lnSpc>
          <a:spcPct val="90000"/>
        </a:lnSpc>
        <a:spcBef>
          <a:spcPts val="991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79376" indent="-226459" algn="l" defTabSz="905834">
        <a:lnSpc>
          <a:spcPct val="90000"/>
        </a:lnSpc>
        <a:spcBef>
          <a:spcPts val="495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32294" indent="-226459" algn="l" defTabSz="905834">
        <a:lnSpc>
          <a:spcPct val="90000"/>
        </a:lnSpc>
        <a:spcBef>
          <a:spcPts val="495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585211" indent="-226459" algn="l" defTabSz="905834">
        <a:lnSpc>
          <a:spcPct val="90000"/>
        </a:lnSpc>
        <a:spcBef>
          <a:spcPts val="49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38129" indent="-226459" algn="l" defTabSz="905834">
        <a:lnSpc>
          <a:spcPct val="90000"/>
        </a:lnSpc>
        <a:spcBef>
          <a:spcPts val="49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491047" indent="-226459" algn="l" defTabSz="905834">
        <a:lnSpc>
          <a:spcPct val="90000"/>
        </a:lnSpc>
        <a:spcBef>
          <a:spcPts val="49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43964" indent="-226459" algn="l" defTabSz="905834">
        <a:lnSpc>
          <a:spcPct val="90000"/>
        </a:lnSpc>
        <a:spcBef>
          <a:spcPts val="49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396882" indent="-226459" algn="l" defTabSz="905834">
        <a:lnSpc>
          <a:spcPct val="90000"/>
        </a:lnSpc>
        <a:spcBef>
          <a:spcPts val="49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49800" indent="-226459" algn="l" defTabSz="905834">
        <a:lnSpc>
          <a:spcPct val="90000"/>
        </a:lnSpc>
        <a:spcBef>
          <a:spcPts val="49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5834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2918" algn="l" defTabSz="905834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05834" algn="l" defTabSz="905834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58753" algn="l" defTabSz="905834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11669" algn="l" defTabSz="905834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64588" algn="l" defTabSz="905834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17505" algn="l" defTabSz="905834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170423" algn="l" defTabSz="905834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23341" algn="l" defTabSz="905834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jpg"/><Relationship Id="rId3" Type="http://schemas.openxmlformats.org/officeDocument/2006/relationships/image" Target="../media/image9.jp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 bwMode="auto">
          <a:xfrm>
            <a:off x="2205348" y="160337"/>
            <a:ext cx="9506580" cy="369332"/>
          </a:xfrm>
          <a:prstGeom prst="rect">
            <a:avLst/>
          </a:prstGeom>
          <a:noFill/>
          <a:effectLst/>
        </p:spPr>
        <p:txBody>
          <a:bodyPr wrap="square" lIns="91332" tIns="45668" rIns="91332" bIns="45668">
            <a:spAutoFit/>
          </a:bodyPr>
          <a:lstStyle>
            <a:defPPr>
              <a:defRPr lang="ru-RU"/>
            </a:defPPr>
            <a:lvl1pPr>
              <a:defRPr>
                <a:latin typeface="Intro Bold"/>
              </a:defRPr>
            </a:lvl1pPr>
          </a:lstStyle>
          <a:p>
            <a:pPr algn="ctr" defTabSz="913329">
              <a:defRPr/>
            </a:pPr>
            <a:r>
              <a:rPr lang="ru-RU">
                <a:solidFill>
                  <a:srgbClr val="002060"/>
                </a:solidFill>
              </a:rPr>
              <a:t>РЕГИОНАЛЬНЫЙ ИНВЕСТИЦИОННЫЙ СТАНДАРТ</a:t>
            </a:r>
            <a:endParaRPr/>
          </a:p>
        </p:txBody>
      </p:sp>
      <p:sp>
        <p:nvSpPr>
          <p:cNvPr id="23" name="AutoShape 2" descr="/"/>
          <p:cNvSpPr>
            <a:spLocks noChangeArrowheads="1" noChangeAspect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332" tIns="45668" rIns="91332" bIns="45668" numCol="1" anchor="t" anchorCtr="0" compatLnSpc="1">
            <a:prstTxWarp prst="textNoShape"/>
          </a:bodyPr>
          <a:lstStyle/>
          <a:p>
            <a:pPr defTabSz="913329"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4" name="AutoShape 8" descr="/"/>
          <p:cNvSpPr>
            <a:spLocks noChangeArrowheads="1" noChangeAspect="1"/>
          </p:cNvSpPr>
          <p:nvPr/>
        </p:nvSpPr>
        <p:spPr bwMode="auto">
          <a:xfrm>
            <a:off x="307975" y="7938"/>
            <a:ext cx="304800" cy="304801"/>
          </a:xfrm>
          <a:prstGeom prst="rect">
            <a:avLst/>
          </a:prstGeom>
          <a:noFill/>
        </p:spPr>
        <p:txBody>
          <a:bodyPr vert="horz" wrap="square" lIns="91332" tIns="45668" rIns="91332" bIns="45668" numCol="1" anchor="t" anchorCtr="0" compatLnSpc="1">
            <a:prstTxWarp prst="textNoShape"/>
          </a:bodyPr>
          <a:lstStyle/>
          <a:p>
            <a:pPr defTabSz="913329"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7884121" y="4743604"/>
            <a:ext cx="2770736" cy="738559"/>
          </a:xfrm>
          <a:prstGeom prst="rect">
            <a:avLst/>
          </a:prstGeom>
        </p:spPr>
        <p:txBody>
          <a:bodyPr wrap="square" lIns="91332" tIns="45668" rIns="91332" bIns="45668">
            <a:spAutoFit/>
          </a:bodyPr>
          <a:lstStyle/>
          <a:p>
            <a:pPr defTabSz="913329">
              <a:defRPr/>
            </a:pPr>
            <a:r>
              <a:rPr lang="ru-RU" sz="1400" i="1" u="sng">
                <a:solidFill>
                  <a:prstClr val="black"/>
                </a:solidFill>
                <a:latin typeface="Arial Narrow"/>
              </a:rPr>
              <a:t>Информация о внедрении Стандарта размещена на Инвестиционном портале Югры  </a:t>
            </a:r>
            <a:endParaRPr/>
          </a:p>
        </p:txBody>
      </p:sp>
      <p:pic>
        <p:nvPicPr>
          <p:cNvPr id="1026" name="Picture 2" descr="http://qrcoder.ru/code/?https%3A%2F%2Finvestugra.ru%2Fabout%2Fegionalnyy-investitsionnyy-standart%2F&amp;4&amp;0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0424636" y="4460434"/>
            <a:ext cx="1410649" cy="1410649"/>
          </a:xfrm>
          <a:prstGeom prst="rect">
            <a:avLst/>
          </a:prstGeom>
          <a:noFill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698192" y="212334"/>
            <a:ext cx="507157" cy="550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884386" y="143911"/>
            <a:ext cx="676230" cy="61940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8" name="TextBox 7"/>
          <p:cNvSpPr txBox="1"/>
          <p:nvPr/>
        </p:nvSpPr>
        <p:spPr bwMode="auto">
          <a:xfrm>
            <a:off x="1698192" y="1608646"/>
            <a:ext cx="1687385" cy="400110"/>
          </a:xfrm>
          <a:prstGeom prst="rect">
            <a:avLst/>
          </a:prstGeom>
          <a:noFill/>
        </p:spPr>
        <p:txBody>
          <a:bodyPr wrap="none" lIns="91332" tIns="45668" rIns="91332" bIns="45668" rtlCol="0">
            <a:spAutoFit/>
          </a:bodyPr>
          <a:lstStyle/>
          <a:p>
            <a:pPr defTabSz="913329">
              <a:defRPr/>
            </a:pPr>
            <a:r>
              <a:rPr lang="ru-RU" sz="2000">
                <a:solidFill>
                  <a:prstClr val="black"/>
                </a:solidFill>
              </a:rPr>
              <a:t>Инструменты</a:t>
            </a:r>
            <a:endParaRPr/>
          </a:p>
        </p:txBody>
      </p:sp>
      <p:pic>
        <p:nvPicPr>
          <p:cNvPr id="1029" name="Picture 5" descr="https://gogeticon.net/files/295517/25e48a0b36adf9fc48286e395415f0ba.png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5020844" y="1498403"/>
            <a:ext cx="542165" cy="542165"/>
          </a:xfrm>
          <a:prstGeom prst="rect">
            <a:avLst/>
          </a:prstGeom>
          <a:noFill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/>
          <a:stretch/>
        </p:blipFill>
        <p:spPr bwMode="auto">
          <a:xfrm>
            <a:off x="1137579" y="1487060"/>
            <a:ext cx="543126" cy="543126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/>
          <a:stretch/>
        </p:blipFill>
        <p:spPr bwMode="auto">
          <a:xfrm>
            <a:off x="9063821" y="1531832"/>
            <a:ext cx="635081" cy="635081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9" name="TextBox 8"/>
          <p:cNvSpPr txBox="1"/>
          <p:nvPr/>
        </p:nvSpPr>
        <p:spPr bwMode="auto">
          <a:xfrm>
            <a:off x="830219" y="2282417"/>
            <a:ext cx="3037152" cy="116944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332" tIns="45668" rIns="91332" bIns="45668" rtlCol="0">
            <a:spAutoFit/>
          </a:bodyPr>
          <a:lstStyle/>
          <a:p>
            <a:pPr marL="342500" indent="-342500" defTabSz="913329">
              <a:buFont typeface="+mj-lt"/>
              <a:buAutoNum type="arabicPeriod"/>
              <a:defRPr/>
            </a:pPr>
            <a:r>
              <a:rPr lang="ru-RU" sz="1400">
                <a:solidFill>
                  <a:prstClr val="black"/>
                </a:solidFill>
                <a:latin typeface="Open Sans light"/>
                <a:ea typeface="Open Sans light"/>
                <a:cs typeface="Open Sans light"/>
              </a:rPr>
              <a:t>Инвестиционная декларация</a:t>
            </a:r>
            <a:endParaRPr/>
          </a:p>
          <a:p>
            <a:pPr marL="342500" indent="-342500" defTabSz="913329">
              <a:buFont typeface="+mj-lt"/>
              <a:buAutoNum type="arabicPeriod"/>
              <a:defRPr/>
            </a:pPr>
            <a:r>
              <a:rPr lang="ru-RU" sz="1400">
                <a:solidFill>
                  <a:prstClr val="black"/>
                </a:solidFill>
                <a:latin typeface="Open Sans light"/>
                <a:ea typeface="Open Sans light"/>
                <a:cs typeface="Open Sans light"/>
              </a:rPr>
              <a:t>Агентство развития</a:t>
            </a:r>
            <a:endParaRPr/>
          </a:p>
          <a:p>
            <a:pPr marL="342500" indent="-342500" defTabSz="913329">
              <a:buFont typeface="+mj-lt"/>
              <a:buAutoNum type="arabicPeriod"/>
              <a:defRPr/>
            </a:pPr>
            <a:r>
              <a:rPr lang="ru-RU" sz="1400">
                <a:solidFill>
                  <a:prstClr val="black"/>
                </a:solidFill>
                <a:latin typeface="Open Sans light"/>
                <a:ea typeface="Open Sans light"/>
                <a:cs typeface="Open Sans light"/>
              </a:rPr>
              <a:t>Инвестиционный комитет</a:t>
            </a:r>
            <a:endParaRPr/>
          </a:p>
          <a:p>
            <a:pPr marL="342500" indent="-342500" defTabSz="913329">
              <a:buFont typeface="+mj-lt"/>
              <a:buAutoNum type="arabicPeriod"/>
              <a:defRPr/>
            </a:pPr>
            <a:r>
              <a:rPr lang="ru-RU" sz="1400">
                <a:solidFill>
                  <a:prstClr val="black"/>
                </a:solidFill>
                <a:latin typeface="Open Sans light"/>
                <a:ea typeface="Open Sans light"/>
                <a:cs typeface="Open Sans light"/>
              </a:rPr>
              <a:t>Свод инвестиционных правил</a:t>
            </a:r>
            <a:endParaRPr/>
          </a:p>
          <a:p>
            <a:pPr marL="342500" indent="-342500" defTabSz="913329">
              <a:buFont typeface="+mj-lt"/>
              <a:buAutoNum type="arabicPeriod"/>
              <a:defRPr/>
            </a:pPr>
            <a:r>
              <a:rPr lang="ru-RU" sz="1400">
                <a:solidFill>
                  <a:prstClr val="black"/>
                </a:solidFill>
                <a:latin typeface="Open Sans light"/>
                <a:ea typeface="Open Sans light"/>
                <a:cs typeface="Open Sans light"/>
              </a:rPr>
              <a:t>Инвестиционная карта</a:t>
            </a:r>
            <a:endParaRPr/>
          </a:p>
        </p:txBody>
      </p:sp>
      <p:sp>
        <p:nvSpPr>
          <p:cNvPr id="33" name="TextBox 32"/>
          <p:cNvSpPr txBox="1"/>
          <p:nvPr/>
        </p:nvSpPr>
        <p:spPr bwMode="auto">
          <a:xfrm>
            <a:off x="4130387" y="2282417"/>
            <a:ext cx="3737298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332" tIns="45668" rIns="91332" bIns="45668" rtlCol="0">
            <a:spAutoFit/>
          </a:bodyPr>
          <a:lstStyle/>
          <a:p>
            <a:pPr marL="342500" indent="-342500" defTabSz="913329">
              <a:buFont typeface="+mj-lt"/>
              <a:buAutoNum type="arabicPeriod"/>
              <a:defRPr/>
            </a:pPr>
            <a:r>
              <a:rPr lang="ru-RU" sz="1400">
                <a:solidFill>
                  <a:prstClr val="black"/>
                </a:solidFill>
                <a:latin typeface="Open Sans light"/>
                <a:ea typeface="Open Sans light"/>
                <a:cs typeface="Open Sans light"/>
              </a:rPr>
              <a:t>Обязательства региона перед инвесторами</a:t>
            </a:r>
            <a:endParaRPr/>
          </a:p>
          <a:p>
            <a:pPr marL="342500" indent="-342500" defTabSz="913329">
              <a:buFont typeface="+mj-lt"/>
              <a:buAutoNum type="arabicPeriod"/>
              <a:defRPr/>
            </a:pPr>
            <a:r>
              <a:rPr lang="ru-RU" sz="1400">
                <a:solidFill>
                  <a:prstClr val="black"/>
                </a:solidFill>
                <a:latin typeface="Open Sans light"/>
                <a:ea typeface="Open Sans light"/>
                <a:cs typeface="Open Sans light"/>
              </a:rPr>
              <a:t>Сопровождение проектов</a:t>
            </a:r>
            <a:endParaRPr/>
          </a:p>
          <a:p>
            <a:pPr marL="342500" indent="-342500" defTabSz="913329">
              <a:buFont typeface="+mj-lt"/>
              <a:buAutoNum type="arabicPeriod"/>
              <a:defRPr/>
            </a:pPr>
            <a:r>
              <a:rPr lang="ru-RU" sz="1400">
                <a:solidFill>
                  <a:prstClr val="black"/>
                </a:solidFill>
                <a:latin typeface="Open Sans light"/>
                <a:ea typeface="Open Sans light"/>
                <a:cs typeface="Open Sans light"/>
              </a:rPr>
              <a:t>Площадка по досудебному урегулированию споров</a:t>
            </a:r>
            <a:endParaRPr/>
          </a:p>
          <a:p>
            <a:pPr marL="342500" indent="-342500" defTabSz="913329">
              <a:buFont typeface="+mj-lt"/>
              <a:buAutoNum type="arabicPeriod"/>
              <a:defRPr/>
            </a:pPr>
            <a:r>
              <a:rPr lang="ru-RU" sz="1400">
                <a:solidFill>
                  <a:prstClr val="black"/>
                </a:solidFill>
                <a:latin typeface="Open Sans light"/>
                <a:ea typeface="Open Sans light"/>
                <a:cs typeface="Open Sans light"/>
              </a:rPr>
              <a:t>Понятные алгоритмы по подключению к инфраструктуре</a:t>
            </a:r>
            <a:endParaRPr/>
          </a:p>
          <a:p>
            <a:pPr marL="342500" indent="-342500" defTabSz="913329">
              <a:buFont typeface="+mj-lt"/>
              <a:buAutoNum type="arabicPeriod"/>
              <a:defRPr/>
            </a:pPr>
            <a:r>
              <a:rPr lang="ru-RU" sz="1400">
                <a:solidFill>
                  <a:prstClr val="black"/>
                </a:solidFill>
                <a:latin typeface="Open Sans light"/>
                <a:ea typeface="Open Sans light"/>
                <a:cs typeface="Open Sans light"/>
              </a:rPr>
              <a:t>Данные о регионе</a:t>
            </a:r>
            <a:endParaRPr/>
          </a:p>
        </p:txBody>
      </p:sp>
      <p:sp>
        <p:nvSpPr>
          <p:cNvPr id="34" name="TextBox 33"/>
          <p:cNvSpPr txBox="1"/>
          <p:nvPr/>
        </p:nvSpPr>
        <p:spPr bwMode="auto">
          <a:xfrm>
            <a:off x="8186492" y="2274019"/>
            <a:ext cx="3401891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332" tIns="45668" rIns="91332" bIns="45668" rtlCol="0">
            <a:spAutoFit/>
          </a:bodyPr>
          <a:lstStyle/>
          <a:p>
            <a:pPr marL="342500" indent="-342500" defTabSz="913329">
              <a:buFont typeface="+mj-lt"/>
              <a:buAutoNum type="arabicPeriod"/>
              <a:defRPr/>
            </a:pPr>
            <a:r>
              <a:rPr lang="ru-RU" sz="1400">
                <a:solidFill>
                  <a:prstClr val="black"/>
                </a:solidFill>
                <a:latin typeface="Open Sans light"/>
                <a:ea typeface="Open Sans light"/>
                <a:cs typeface="Open Sans light"/>
              </a:rPr>
              <a:t>Стабилизация условий реализации проекта</a:t>
            </a:r>
            <a:endParaRPr/>
          </a:p>
          <a:p>
            <a:pPr marL="342500" indent="-342500" defTabSz="913329">
              <a:buFont typeface="+mj-lt"/>
              <a:buAutoNum type="arabicPeriod"/>
              <a:defRPr/>
            </a:pPr>
            <a:r>
              <a:rPr lang="ru-RU" sz="1400">
                <a:solidFill>
                  <a:prstClr val="black"/>
                </a:solidFill>
                <a:latin typeface="Open Sans light"/>
                <a:ea typeface="Open Sans light"/>
                <a:cs typeface="Open Sans light"/>
              </a:rPr>
              <a:t>Режим «Одно окно»</a:t>
            </a:r>
            <a:endParaRPr/>
          </a:p>
          <a:p>
            <a:pPr marL="342500" indent="-342500" defTabSz="913329">
              <a:buFont typeface="+mj-lt"/>
              <a:buAutoNum type="arabicPeriod"/>
              <a:defRPr/>
            </a:pPr>
            <a:r>
              <a:rPr lang="ru-RU" sz="1400">
                <a:solidFill>
                  <a:prstClr val="black"/>
                </a:solidFill>
                <a:latin typeface="Open Sans light"/>
                <a:ea typeface="Open Sans light"/>
                <a:cs typeface="Open Sans light"/>
              </a:rPr>
              <a:t>Защита прав инвесторов</a:t>
            </a:r>
            <a:endParaRPr/>
          </a:p>
          <a:p>
            <a:pPr marL="342500" indent="-342500" defTabSz="913329">
              <a:buFont typeface="+mj-lt"/>
              <a:buAutoNum type="arabicPeriod"/>
              <a:defRPr/>
            </a:pPr>
            <a:r>
              <a:rPr lang="ru-RU" sz="1400">
                <a:solidFill>
                  <a:prstClr val="black"/>
                </a:solidFill>
                <a:latin typeface="Open Sans light"/>
                <a:ea typeface="Open Sans light"/>
                <a:cs typeface="Open Sans light"/>
              </a:rPr>
              <a:t>Сокращение сроков подключения к инфраструктуре</a:t>
            </a:r>
            <a:endParaRPr/>
          </a:p>
          <a:p>
            <a:pPr marL="342500" indent="-342500" defTabSz="913329">
              <a:buFont typeface="+mj-lt"/>
              <a:buAutoNum type="arabicPeriod"/>
              <a:defRPr/>
            </a:pPr>
            <a:r>
              <a:rPr lang="ru-RU" sz="1400">
                <a:solidFill>
                  <a:prstClr val="black"/>
                </a:solidFill>
                <a:latin typeface="Open Sans light"/>
                <a:ea typeface="Open Sans light"/>
                <a:cs typeface="Open Sans light"/>
              </a:rPr>
              <a:t>Информированность о доступных площадках, инфраструктуре</a:t>
            </a:r>
            <a:endParaRPr/>
          </a:p>
        </p:txBody>
      </p:sp>
      <p:sp>
        <p:nvSpPr>
          <p:cNvPr id="38" name="TextBox 37"/>
          <p:cNvSpPr txBox="1"/>
          <p:nvPr/>
        </p:nvSpPr>
        <p:spPr bwMode="auto">
          <a:xfrm>
            <a:off x="5568418" y="1608751"/>
            <a:ext cx="1151059" cy="400005"/>
          </a:xfrm>
          <a:prstGeom prst="rect">
            <a:avLst/>
          </a:prstGeom>
          <a:noFill/>
        </p:spPr>
        <p:txBody>
          <a:bodyPr wrap="none" lIns="91332" tIns="45668" rIns="91332" bIns="45668" rtlCol="0">
            <a:spAutoFit/>
          </a:bodyPr>
          <a:lstStyle/>
          <a:p>
            <a:pPr defTabSz="913329">
              <a:defRPr/>
            </a:pPr>
            <a:r>
              <a:rPr lang="ru-RU" sz="2000">
                <a:solidFill>
                  <a:prstClr val="black"/>
                </a:solidFill>
              </a:rPr>
              <a:t>Функции</a:t>
            </a:r>
            <a:endParaRPr/>
          </a:p>
        </p:txBody>
      </p:sp>
      <p:sp>
        <p:nvSpPr>
          <p:cNvPr id="42" name="TextBox 41"/>
          <p:cNvSpPr txBox="1"/>
          <p:nvPr/>
        </p:nvSpPr>
        <p:spPr bwMode="auto">
          <a:xfrm>
            <a:off x="9662496" y="1649369"/>
            <a:ext cx="992361" cy="400005"/>
          </a:xfrm>
          <a:prstGeom prst="rect">
            <a:avLst/>
          </a:prstGeom>
          <a:noFill/>
        </p:spPr>
        <p:txBody>
          <a:bodyPr wrap="none" lIns="91332" tIns="45668" rIns="91332" bIns="45668" rtlCol="0">
            <a:spAutoFit/>
          </a:bodyPr>
          <a:lstStyle/>
          <a:p>
            <a:pPr defTabSz="913329">
              <a:defRPr/>
            </a:pPr>
            <a:r>
              <a:rPr lang="ru-RU" sz="2000">
                <a:solidFill>
                  <a:prstClr val="black"/>
                </a:solidFill>
              </a:rPr>
              <a:t>Эффект</a:t>
            </a:r>
            <a:endParaRPr/>
          </a:p>
        </p:txBody>
      </p:sp>
      <p:pic>
        <p:nvPicPr>
          <p:cNvPr id="2050" name="Picture 2" descr="https://repinlife.ru/wp-content/uploads/2023/05/Logo-SPBRO.Siniy-na-belom-_1_-_2_.jpg"/>
          <p:cNvPicPr>
            <a:picLocks noChangeAspect="1" noChangeArrowheads="1"/>
          </p:cNvPicPr>
          <p:nvPr/>
        </p:nvPicPr>
        <p:blipFill>
          <a:blip r:embed="rId8"/>
          <a:stretch/>
        </p:blipFill>
        <p:spPr bwMode="auto">
          <a:xfrm>
            <a:off x="2337688" y="8744"/>
            <a:ext cx="1529683" cy="857222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 bwMode="auto">
          <a:xfrm>
            <a:off x="808657" y="4629976"/>
            <a:ext cx="4136458" cy="830364"/>
          </a:xfrm>
          <a:prstGeom prst="rect">
            <a:avLst/>
          </a:prstGeom>
          <a:noFill/>
        </p:spPr>
        <p:txBody>
          <a:bodyPr wrap="square" lIns="90688" tIns="45355" rIns="90688" bIns="45355">
            <a:spAutoFit/>
          </a:bodyPr>
          <a:lstStyle>
            <a:defPPr>
              <a:defRPr lang="ru-RU"/>
            </a:defPPr>
            <a:lvl1pPr>
              <a:defRPr sz="1200">
                <a:solidFill>
                  <a:schemeClr val="bg2">
                    <a:lumMod val="25000"/>
                  </a:schemeClr>
                </a:solidFill>
                <a:latin typeface="Open Sans light"/>
                <a:ea typeface="Open Sans light"/>
                <a:cs typeface="Open Sans light"/>
              </a:defRPr>
            </a:lvl1pPr>
          </a:lstStyle>
          <a:p>
            <a:pPr>
              <a:defRPr/>
            </a:pPr>
            <a:r>
              <a:rPr lang="ru-RU" sz="2000">
                <a:solidFill>
                  <a:srgbClr val="00B050"/>
                </a:solidFill>
                <a:latin typeface="Intro Bold"/>
              </a:rPr>
              <a:t>ТОП-10 регионов лидеров</a:t>
            </a:r>
            <a:endParaRPr lang="ru-RU" sz="1100">
              <a:solidFill>
                <a:srgbClr val="00B050"/>
              </a:solidFill>
              <a:latin typeface="Intro Bold"/>
            </a:endParaRPr>
          </a:p>
          <a:p>
            <a:pPr>
              <a:defRPr/>
            </a:pPr>
            <a:r>
              <a:rPr lang="ru-RU" sz="1400">
                <a:solidFill>
                  <a:srgbClr val="E7E6E6">
                    <a:lumMod val="25000"/>
                  </a:srgbClr>
                </a:solidFill>
              </a:rPr>
              <a:t>Индекс эффективности внедрения Регионального инвестиционного стандарта </a:t>
            </a:r>
            <a:endParaRPr/>
          </a:p>
        </p:txBody>
      </p:sp>
      <p:sp>
        <p:nvSpPr>
          <p:cNvPr id="43" name="TextBox 42"/>
          <p:cNvSpPr txBox="1"/>
          <p:nvPr/>
        </p:nvSpPr>
        <p:spPr bwMode="auto">
          <a:xfrm>
            <a:off x="4778226" y="4643095"/>
            <a:ext cx="4136458" cy="1138141"/>
          </a:xfrm>
          <a:prstGeom prst="rect">
            <a:avLst/>
          </a:prstGeom>
          <a:noFill/>
        </p:spPr>
        <p:txBody>
          <a:bodyPr wrap="square" lIns="90688" tIns="45355" rIns="90688" bIns="45355">
            <a:spAutoFit/>
          </a:bodyPr>
          <a:lstStyle>
            <a:defPPr>
              <a:defRPr lang="ru-RU"/>
            </a:defPPr>
            <a:lvl1pPr>
              <a:defRPr sz="1200">
                <a:solidFill>
                  <a:schemeClr val="bg2">
                    <a:lumMod val="25000"/>
                  </a:schemeClr>
                </a:solidFill>
                <a:latin typeface="Open Sans light"/>
                <a:ea typeface="Open Sans light"/>
                <a:cs typeface="Open Sans light"/>
              </a:defRPr>
            </a:lvl1pPr>
          </a:lstStyle>
          <a:p>
            <a:pPr>
              <a:defRPr/>
            </a:pPr>
            <a:r>
              <a:rPr lang="ru-RU" sz="2000">
                <a:solidFill>
                  <a:srgbClr val="00B050"/>
                </a:solidFill>
                <a:latin typeface="Intro Bold"/>
              </a:rPr>
              <a:t>Лучшие практики</a:t>
            </a:r>
            <a:endParaRPr/>
          </a:p>
          <a:p>
            <a:pPr>
              <a:defRPr/>
            </a:pPr>
            <a:r>
              <a:rPr lang="ru-RU" sz="1600">
                <a:solidFill>
                  <a:srgbClr val="E7E6E6">
                    <a:lumMod val="25000"/>
                  </a:srgbClr>
                </a:solidFill>
              </a:rPr>
              <a:t>Инвестиционная декларация</a:t>
            </a:r>
            <a:endParaRPr/>
          </a:p>
          <a:p>
            <a:pPr>
              <a:defRPr/>
            </a:pPr>
            <a:r>
              <a:rPr lang="ru-RU" sz="1600">
                <a:solidFill>
                  <a:srgbClr val="E7E6E6">
                    <a:lumMod val="25000"/>
                  </a:srgbClr>
                </a:solidFill>
              </a:rPr>
              <a:t>Инвестиционная карта</a:t>
            </a:r>
            <a:endParaRPr/>
          </a:p>
          <a:p>
            <a:pPr>
              <a:defRPr/>
            </a:pPr>
            <a:r>
              <a:rPr lang="ru-RU" sz="1600">
                <a:solidFill>
                  <a:srgbClr val="E7E6E6">
                    <a:lumMod val="25000"/>
                  </a:srgbClr>
                </a:solidFill>
              </a:rPr>
              <a:t>Агентство развития</a:t>
            </a:r>
            <a:endParaRPr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9448799" y="6492879"/>
            <a:ext cx="2743200" cy="365125"/>
          </a:xfrm>
        </p:spPr>
        <p:txBody>
          <a:bodyPr/>
          <a:lstStyle/>
          <a:p>
            <a:pPr>
              <a:defRPr/>
            </a:pPr>
            <a:fld id="{FE09A268-9673-4BC6-AD87-BF9F7D0CB725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 bwMode="auto">
          <a:xfrm>
            <a:off x="0" y="229101"/>
            <a:ext cx="12192000" cy="461639"/>
          </a:xfrm>
          <a:prstGeom prst="rect">
            <a:avLst/>
          </a:prstGeom>
          <a:noFill/>
        </p:spPr>
        <p:txBody>
          <a:bodyPr wrap="square" lIns="91413" tIns="45707" rIns="91413" bIns="45707" rtlCol="0">
            <a:spAutoFit/>
          </a:bodyPr>
          <a:lstStyle/>
          <a:p>
            <a:pPr algn="ctr">
              <a:defRPr/>
            </a:pPr>
            <a:r>
              <a:rPr lang="ru-RU" sz="2400">
                <a:solidFill>
                  <a:srgbClr val="002060"/>
                </a:solidFill>
                <a:latin typeface="Intro Bold"/>
              </a:rPr>
              <a:t>СВОД ИНВЕСТИЦИОННЫХ ПРАВИЛ</a:t>
            </a:r>
            <a:endParaRPr sz="2400">
              <a:solidFill>
                <a:srgbClr val="002060"/>
              </a:solidFill>
              <a:latin typeface="Intro Bold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99295" y="3403292"/>
            <a:ext cx="4900618" cy="6740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13" tIns="45707" rIns="91413" bIns="45707">
            <a:spAutoFit/>
          </a:bodyPr>
          <a:lstStyle/>
          <a:p>
            <a:pPr marL="342800" lvl="1" indent="-342800" defTabSz="622117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1400">
                <a:latin typeface="Arial Narrow"/>
              </a:rPr>
              <a:t>Доступ к дорожной инфраструктуре путем строительства или реконструкции пересечений и (или) примыканий к автомобильным дорогам</a:t>
            </a:r>
            <a:endParaRPr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6318424" y="3364603"/>
            <a:ext cx="5462778" cy="353917"/>
          </a:xfrm>
          <a:prstGeom prst="rect">
            <a:avLst/>
          </a:prstGeom>
        </p:spPr>
        <p:txBody>
          <a:bodyPr wrap="square" lIns="91413" tIns="45707" rIns="91413" bIns="45707">
            <a:spAutoFit/>
          </a:bodyPr>
          <a:lstStyle/>
          <a:p>
            <a:pPr>
              <a:defRPr/>
            </a:pPr>
            <a:r>
              <a:rPr lang="ru-RU" sz="1700">
                <a:ln w="18415" cmpd="sng">
                  <a:noFill/>
                  <a:prstDash val="solid"/>
                </a:ln>
                <a:latin typeface="Arial Narrow"/>
              </a:rPr>
              <a:t>РЕАЛИЗОВАНА ЭЛЕКТРОННАЯ ПОДАЧА ЗАЯВЛЕНИЙ</a:t>
            </a:r>
            <a:endParaRPr/>
          </a:p>
        </p:txBody>
      </p:sp>
      <p:pic>
        <p:nvPicPr>
          <p:cNvPr id="5129" name="Picture 9" descr="http://qrcoder.ru/code/?https%3A%2F%2Fwww.gosuslugi.ru%2Fr%2Fkhanty-mansi&amp;4&amp;0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6318424" y="3935510"/>
            <a:ext cx="924628" cy="924628"/>
          </a:xfrm>
          <a:prstGeom prst="rect">
            <a:avLst/>
          </a:prstGeom>
          <a:noFill/>
        </p:spPr>
      </p:pic>
      <p:pic>
        <p:nvPicPr>
          <p:cNvPr id="5131" name="Picture 11" descr="http://qrcoder.ru/code/?https%3A%2F%2Faistps.admhmao.ru%2Fplatform%2Fportal%2FtehprisRSO_Main&amp;4&amp;0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6324351" y="4939490"/>
            <a:ext cx="918701" cy="91870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 bwMode="auto">
          <a:xfrm>
            <a:off x="952114" y="890386"/>
            <a:ext cx="4837852" cy="615527"/>
          </a:xfrm>
          <a:prstGeom prst="rect">
            <a:avLst/>
          </a:prstGeom>
          <a:noFill/>
        </p:spPr>
        <p:txBody>
          <a:bodyPr wrap="square" lIns="91413" tIns="45707" rIns="91413" bIns="45707" rtlCol="0">
            <a:spAutoFit/>
          </a:bodyPr>
          <a:lstStyle/>
          <a:p>
            <a:pPr>
              <a:defRPr/>
            </a:pPr>
            <a:r>
              <a:rPr lang="ru-RU" sz="1700">
                <a:ln w="18415" cmpd="sng">
                  <a:noFill/>
                  <a:prstDash val="solid"/>
                </a:ln>
                <a:latin typeface="Arial Narrow"/>
              </a:rPr>
              <a:t>Закреплены ответственные органы власти за соблюдение алгоритмов действий  инвестора</a:t>
            </a:r>
            <a:endParaRPr/>
          </a:p>
        </p:txBody>
      </p:sp>
      <p:sp>
        <p:nvSpPr>
          <p:cNvPr id="31" name="TextBox 30"/>
          <p:cNvSpPr txBox="1"/>
          <p:nvPr/>
        </p:nvSpPr>
        <p:spPr bwMode="auto">
          <a:xfrm>
            <a:off x="7079173" y="1505913"/>
            <a:ext cx="2367901" cy="353917"/>
          </a:xfrm>
          <a:prstGeom prst="rect">
            <a:avLst/>
          </a:prstGeom>
          <a:noFill/>
        </p:spPr>
        <p:txBody>
          <a:bodyPr wrap="none" lIns="91413" tIns="45707" rIns="91413" bIns="45707" rtlCol="0">
            <a:spAutoFit/>
          </a:bodyPr>
          <a:lstStyle/>
          <a:p>
            <a:pPr>
              <a:defRPr/>
            </a:pPr>
            <a:r>
              <a:rPr lang="ru-RU" sz="1700">
                <a:ln w="18415" cmpd="sng">
                  <a:noFill/>
                  <a:prstDash val="solid"/>
                </a:ln>
                <a:latin typeface="Arial Narrow"/>
              </a:rPr>
              <a:t>ДЕПИМУЩЕСТВА ЮГРЫ:</a:t>
            </a:r>
            <a:endParaRPr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6837711" y="1963223"/>
            <a:ext cx="4943491" cy="69817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13" tIns="45707" rIns="91413" bIns="45707">
            <a:spAutoFit/>
          </a:bodyPr>
          <a:lstStyle/>
          <a:p>
            <a:pPr marL="342800" lvl="1" indent="-342800" defTabSz="622117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1400">
                <a:latin typeface="Arial Narrow"/>
              </a:rPr>
              <a:t>Получение земельного участка в аренду </a:t>
            </a:r>
            <a:endParaRPr/>
          </a:p>
          <a:p>
            <a:pPr marL="342800" lvl="1" indent="-342800" defTabSz="622117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1400">
                <a:latin typeface="Arial Narrow"/>
              </a:rPr>
              <a:t>Оформление прав собственности на введенный в эксплуатацию объект</a:t>
            </a:r>
            <a:endParaRPr/>
          </a:p>
        </p:txBody>
      </p:sp>
      <p:sp>
        <p:nvSpPr>
          <p:cNvPr id="33" name="TextBox 32"/>
          <p:cNvSpPr txBox="1"/>
          <p:nvPr/>
        </p:nvSpPr>
        <p:spPr bwMode="auto">
          <a:xfrm>
            <a:off x="1275536" y="1150600"/>
            <a:ext cx="2531408" cy="830970"/>
          </a:xfrm>
          <a:prstGeom prst="rect">
            <a:avLst/>
          </a:prstGeom>
          <a:noFill/>
        </p:spPr>
        <p:txBody>
          <a:bodyPr wrap="none" lIns="91413" tIns="45707" rIns="91413" bIns="45707" rtlCol="0">
            <a:spAutoFit/>
          </a:bodyPr>
          <a:lstStyle>
            <a:defPPr>
              <a:defRPr lang="en-US"/>
            </a:defPPr>
            <a:lvl1pPr>
              <a:defRPr sz="4800">
                <a:ln w="18415" cmpd="sng">
                  <a:noFill/>
                  <a:prstDash val="solid"/>
                </a:ln>
                <a:solidFill>
                  <a:srgbClr val="FFFFFF"/>
                </a:solidFill>
                <a:latin typeface="Arial Narrow"/>
              </a:defRPr>
            </a:lvl1pPr>
          </a:lstStyle>
          <a:p>
            <a:pPr>
              <a:defRPr/>
            </a:pPr>
            <a:r>
              <a:rPr lang="ru-RU" sz="1700">
                <a:solidFill>
                  <a:schemeClr val="tx1"/>
                </a:solidFill>
              </a:rPr>
              <a:t>ДЕПСТРОЙ И ЖКК ЮГРЫ</a:t>
            </a:r>
            <a:r>
              <a:rPr lang="ru-RU"/>
              <a:t>:</a:t>
            </a:r>
            <a:endParaRPr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899294" y="1957841"/>
            <a:ext cx="4900618" cy="8679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13" tIns="45707" rIns="91413" bIns="45707">
            <a:spAutoFit/>
          </a:bodyPr>
          <a:lstStyle/>
          <a:p>
            <a:pPr marL="342800" lvl="1" indent="-342800" defTabSz="622117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1400">
                <a:latin typeface="Arial Narrow"/>
              </a:rPr>
              <a:t>Подключение к электрическим сетям</a:t>
            </a:r>
            <a:endParaRPr/>
          </a:p>
          <a:p>
            <a:pPr marL="342800" lvl="1" indent="-342800" defTabSz="622117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1400">
                <a:latin typeface="Arial Narrow"/>
              </a:rPr>
              <a:t>Подключение к объектам водоснабжения и водоотведения</a:t>
            </a:r>
            <a:endParaRPr/>
          </a:p>
          <a:p>
            <a:pPr marL="342800" lvl="1" indent="-342800" defTabSz="622117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1400">
                <a:latin typeface="Arial Narrow"/>
              </a:rPr>
              <a:t>Подключение к сетям теплоснабжения</a:t>
            </a:r>
            <a:endParaRPr/>
          </a:p>
          <a:p>
            <a:pPr marL="342800" lvl="1" indent="-342800" defTabSz="622117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1400">
                <a:latin typeface="Arial Narrow"/>
              </a:rPr>
              <a:t>Подключение к сетям газораспределения</a:t>
            </a:r>
            <a:endParaRPr/>
          </a:p>
        </p:txBody>
      </p:sp>
      <p:sp>
        <p:nvSpPr>
          <p:cNvPr id="35" name="TextBox 34"/>
          <p:cNvSpPr txBox="1"/>
          <p:nvPr/>
        </p:nvSpPr>
        <p:spPr bwMode="auto">
          <a:xfrm>
            <a:off x="1275536" y="2962238"/>
            <a:ext cx="3397029" cy="353917"/>
          </a:xfrm>
          <a:prstGeom prst="rect">
            <a:avLst/>
          </a:prstGeom>
          <a:noFill/>
        </p:spPr>
        <p:txBody>
          <a:bodyPr wrap="none" lIns="91413" tIns="45707" rIns="91413" bIns="45707" rtlCol="0">
            <a:spAutoFit/>
          </a:bodyPr>
          <a:lstStyle/>
          <a:p>
            <a:pPr>
              <a:defRPr/>
            </a:pPr>
            <a:r>
              <a:rPr lang="ru-RU" sz="1700">
                <a:ln w="18415" cmpd="sng">
                  <a:noFill/>
                  <a:prstDash val="solid"/>
                </a:ln>
                <a:latin typeface="Arial Narrow"/>
              </a:rPr>
              <a:t>ДЕПДОРХОЗ</a:t>
            </a:r>
            <a:r>
              <a:rPr lang="ru-RU" sz="1400">
                <a:latin typeface="Arial Narrow"/>
              </a:rPr>
              <a:t> </a:t>
            </a:r>
            <a:r>
              <a:rPr lang="ru-RU" sz="1700">
                <a:ln w="18415" cmpd="sng">
                  <a:noFill/>
                  <a:prstDash val="solid"/>
                </a:ln>
                <a:latin typeface="Arial Narrow"/>
              </a:rPr>
              <a:t>И ТРАНСПОРТА ЮГРЫ:</a:t>
            </a:r>
            <a:endParaRPr/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99294" y="4972465"/>
            <a:ext cx="4900618" cy="48010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13" tIns="45707" rIns="91413" bIns="45707">
            <a:spAutoFit/>
          </a:bodyPr>
          <a:lstStyle/>
          <a:p>
            <a:pPr marL="342800" lvl="1" indent="-342800" defTabSz="622117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1400">
                <a:latin typeface="Arial Narrow"/>
              </a:rPr>
              <a:t>Получение разрешения на строительство</a:t>
            </a:r>
            <a:endParaRPr/>
          </a:p>
          <a:p>
            <a:pPr marL="342800" lvl="1" indent="-342800" defTabSz="622117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1400">
                <a:latin typeface="Arial Narrow"/>
              </a:rPr>
              <a:t>Получение разрешения на ввод объекта в эксплуатацию</a:t>
            </a:r>
            <a:endParaRPr/>
          </a:p>
        </p:txBody>
      </p:sp>
      <p:sp>
        <p:nvSpPr>
          <p:cNvPr id="37" name="TextBox 36"/>
          <p:cNvSpPr txBox="1"/>
          <p:nvPr/>
        </p:nvSpPr>
        <p:spPr bwMode="auto">
          <a:xfrm>
            <a:off x="1275536" y="4322853"/>
            <a:ext cx="5110736" cy="615527"/>
          </a:xfrm>
          <a:prstGeom prst="rect">
            <a:avLst/>
          </a:prstGeom>
          <a:noFill/>
        </p:spPr>
        <p:txBody>
          <a:bodyPr wrap="square" lIns="91413" tIns="45707" rIns="91413" bIns="45707" rtlCol="0">
            <a:spAutoFit/>
          </a:bodyPr>
          <a:lstStyle/>
          <a:p>
            <a:pPr>
              <a:defRPr/>
            </a:pPr>
            <a:r>
              <a:rPr lang="ru-RU" sz="1700">
                <a:ln w="18415" cmpd="sng">
                  <a:noFill/>
                  <a:prstDash val="solid"/>
                </a:ln>
                <a:latin typeface="Arial Narrow"/>
              </a:rPr>
              <a:t>ДЕППРОСТРАНСТВЕННОГО РАЗВИТИЯ И АРХИТЕКТУРЫ ЮГРЫ:</a:t>
            </a:r>
            <a:endParaRPr/>
          </a:p>
        </p:txBody>
      </p:sp>
      <p:sp>
        <p:nvSpPr>
          <p:cNvPr id="2" name="TextBox 1"/>
          <p:cNvSpPr txBox="1"/>
          <p:nvPr/>
        </p:nvSpPr>
        <p:spPr bwMode="auto">
          <a:xfrm>
            <a:off x="7326403" y="4102312"/>
            <a:ext cx="4279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/>
              <a:t>Разрешение на строительство, ввод объекта в эксплуатаци</a:t>
            </a:r>
            <a:r>
              <a:rPr lang="ru-RU"/>
              <a:t>ю</a:t>
            </a:r>
            <a:endParaRPr lang="ru-RU"/>
          </a:p>
        </p:txBody>
      </p:sp>
      <p:sp>
        <p:nvSpPr>
          <p:cNvPr id="22" name="TextBox 21"/>
          <p:cNvSpPr txBox="1"/>
          <p:nvPr/>
        </p:nvSpPr>
        <p:spPr bwMode="auto">
          <a:xfrm>
            <a:off x="7385019" y="5075391"/>
            <a:ext cx="4279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/>
              <a:t>Подключение к инженерным сетям</a:t>
            </a:r>
            <a:endParaRPr/>
          </a:p>
        </p:txBody>
      </p:sp>
      <p:sp>
        <p:nvSpPr>
          <p:cNvPr id="2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9447074" y="6492875"/>
            <a:ext cx="2743200" cy="365125"/>
          </a:xfrm>
        </p:spPr>
        <p:txBody>
          <a:bodyPr/>
          <a:lstStyle/>
          <a:p>
            <a:pPr>
              <a:defRPr/>
            </a:pPr>
            <a:fld id="{84A43489-655F-4755-9F2C-2069D22882DD}" type="slidenum">
              <a:rPr lang="ru-RU">
                <a:solidFill>
                  <a:prstClr val="black">
                    <a:tint val="75000"/>
                  </a:prstClr>
                </a:solidFill>
              </a:rPr>
              <a:t/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85541304" name="Рисунок 21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9617427" y="5946687"/>
            <a:ext cx="2083860" cy="8197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4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Тема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Р7-Офис/7.3.0.0</Application>
  <DocSecurity>0</DocSecurity>
  <PresentationFormat>Произвольный</PresentationFormat>
  <Paragraphs>0</Paragraphs>
  <Slides>2</Slides>
  <Notes>2</Notes>
  <HiddenSlides>0</HiddenSlides>
  <MMClips>2</MMClips>
  <ScaleCrop>0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Theme 1</vt:lpstr>
      <vt:lpstr>Theme 2</vt:lpstr>
      <vt:lpstr>Slide 1</vt:lpstr>
      <vt:lpstr>Slide 2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Дарья</dc:creator>
  <cp:keywords/>
  <dc:description/>
  <dc:identifier/>
  <dc:language/>
  <cp:lastModifiedBy/>
  <cp:revision>63</cp:revision>
  <dcterms:created xsi:type="dcterms:W3CDTF">2023-04-21T06:27:39Z</dcterms:created>
  <dcterms:modified xsi:type="dcterms:W3CDTF">2024-09-27T10:01:27Z</dcterms:modified>
  <cp:category/>
  <cp:contentStatus/>
  <cp:version/>
</cp:coreProperties>
</file>