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</p:sldMasterIdLst>
  <p:notesMasterIdLst>
    <p:notesMasterId r:id="rId37"/>
  </p:notesMasterIdLst>
  <p:sldIdLst>
    <p:sldId id="257" r:id="rId4"/>
    <p:sldId id="258" r:id="rId5"/>
    <p:sldId id="259" r:id="rId6"/>
    <p:sldId id="260" r:id="rId7"/>
    <p:sldId id="262" r:id="rId8"/>
    <p:sldId id="266" r:id="rId9"/>
    <p:sldId id="263" r:id="rId10"/>
    <p:sldId id="265" r:id="rId11"/>
    <p:sldId id="272" r:id="rId12"/>
    <p:sldId id="287" r:id="rId13"/>
    <p:sldId id="268" r:id="rId14"/>
    <p:sldId id="275" r:id="rId15"/>
    <p:sldId id="276" r:id="rId16"/>
    <p:sldId id="277" r:id="rId17"/>
    <p:sldId id="269" r:id="rId18"/>
    <p:sldId id="291" r:id="rId19"/>
    <p:sldId id="292" r:id="rId20"/>
    <p:sldId id="288" r:id="rId21"/>
    <p:sldId id="289" r:id="rId22"/>
    <p:sldId id="298" r:id="rId23"/>
    <p:sldId id="271" r:id="rId24"/>
    <p:sldId id="274" r:id="rId25"/>
    <p:sldId id="293" r:id="rId26"/>
    <p:sldId id="294" r:id="rId27"/>
    <p:sldId id="301" r:id="rId28"/>
    <p:sldId id="299" r:id="rId29"/>
    <p:sldId id="295" r:id="rId30"/>
    <p:sldId id="296" r:id="rId31"/>
    <p:sldId id="302" r:id="rId32"/>
    <p:sldId id="282" r:id="rId33"/>
    <p:sldId id="297" r:id="rId34"/>
    <p:sldId id="267" r:id="rId35"/>
    <p:sldId id="278" r:id="rId3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97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ACE19-77EA-4C90-9691-610633FF9FC2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27E26-0F26-4CB4-BB51-3D61014D4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7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54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AD2AE7-4639-4E03-B4E1-2348B1D07690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52313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F453EB-1A8A-4334-9F46-ECE984529468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55876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7E26-0F26-4CB4-BB51-3D61014D4BB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96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7E26-0F26-4CB4-BB51-3D61014D4BB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95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7E26-0F26-4CB4-BB51-3D61014D4BB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4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7E26-0F26-4CB4-BB51-3D61014D4BB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76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7E26-0F26-4CB4-BB51-3D61014D4BB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5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8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6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6443AF-3650-4D23-ABA4-74E15015A5D7}" type="slidenum">
              <a:rPr lang="ru-RU" altLang="ru-RU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3605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335" y="5126609"/>
            <a:ext cx="5260248" cy="485733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4373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8274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7E26-0F26-4CB4-BB51-3D61014D4B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7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7E26-0F26-4CB4-BB51-3D61014D4B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2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27E26-0F26-4CB4-BB51-3D61014D4B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9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1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9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0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75A17-039A-43EB-A113-65C06A0A31D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6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0E0E0-431B-4A17-A8A1-6A858DD12B8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54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D6C5B-B36A-43F6-AA15-42EDCE022DE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11480800" y="6273769"/>
            <a:ext cx="277707" cy="2257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467" b="0" i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cs typeface="Roboto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marL="33866"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8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2"/>
            <a:ext cx="11203517" cy="1146175"/>
          </a:xfrm>
        </p:spPr>
        <p:txBody>
          <a:bodyPr/>
          <a:lstStyle>
            <a:lvl1pPr>
              <a:defRPr lang="en-US" sz="3733" b="1" dirty="0">
                <a:solidFill>
                  <a:srgbClr val="4F2D7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08000" y="1525589"/>
            <a:ext cx="11228917" cy="4441825"/>
          </a:xfrm>
        </p:spPr>
        <p:txBody>
          <a:bodyPr/>
          <a:lstStyle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009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83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8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48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ru-RU" sz="1100" b="1" smtClean="0">
                <a:effectLst/>
              </a:defRPr>
            </a:lvl1pPr>
          </a:lstStyle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Государства-члены должны разработать политику по защите прав потребителей, которая поощряет: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lang="ru-RU" sz="1100" b="1" smtClean="0">
                <a:effectLst/>
              </a:defRPr>
            </a:lvl1pPr>
          </a:lstStyle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ясные, краткие и понятные условия договора, которые справедливы;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прозрачные процессы для подтверждения, отмены, возврата и возмещения сделок;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безопасные платежные механизмы;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справедливое, доступное и быстрое разрешение споров и возмещение;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конфиденциальность и безопасность данных потребителя; и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обучение потребителей и предприятий.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100" b="1" smtClean="0">
                <a:effectLst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добросовестную деловую практику;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ясную и своевременную информацию, чтобы потребители могли легко получить услуги, и чтобы нормативные и правоохранительные органы могли обозначить и определить местонахождение. Это может включать в себя такую информацию, как обозначение бизнеса, его юридическое название и имя, фактический адрес, веб-сайт и адрес электронной почты или других средств связи, номер телефона и номер государственной регистрации или лицензии;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ясную и своевременную информацию о товарах или услугах, предлагаемых предприятиями и условиями соответствующих сделок;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6383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23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74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03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53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85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26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24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75A17-039A-43EB-A113-65C06A0A31D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92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0E0E0-431B-4A17-A8A1-6A858DD12B8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5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65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D6C5B-B36A-43F6-AA15-42EDCE022DE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98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2"/>
            <a:ext cx="11203517" cy="1146175"/>
          </a:xfrm>
        </p:spPr>
        <p:txBody>
          <a:bodyPr/>
          <a:lstStyle>
            <a:lvl1pPr>
              <a:defRPr lang="en-US" sz="3733" b="1" dirty="0">
                <a:solidFill>
                  <a:srgbClr val="4F2D7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08000" y="1525589"/>
            <a:ext cx="11228917" cy="4441825"/>
          </a:xfrm>
        </p:spPr>
        <p:txBody>
          <a:bodyPr/>
          <a:lstStyle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538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4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4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25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ru-RU" sz="1100" b="1" smtClean="0">
                <a:effectLst/>
              </a:defRPr>
            </a:lvl1pPr>
          </a:lstStyle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Государства-члены должны разработать политику по защите прав потребителей, которая поощряет: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lang="ru-RU" sz="1100" b="1" smtClean="0">
                <a:effectLst/>
              </a:defRPr>
            </a:lvl1pPr>
          </a:lstStyle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ясные, краткие и понятные условия договора, которые справедливы;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прозрачные процессы для подтверждения, отмены, возврата и возмещения сделок;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безопасные платежные механизмы;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справедливое, доступное и быстрое разрешение споров и возмещение;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конфиденциальность и безопасность данных потребителя; и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обучение потребителей и предприятий.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100" b="1" smtClean="0">
                <a:effectLst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добросовестную деловую практику;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ясную и своевременную информацию, чтобы потребители могли легко получить услуги, и чтобы нормативные и правоохранительные органы могли обозначить и определить местонахождение. Это может включать в себя такую информацию, как обозначение бизнеса, его юридическое название и имя, фактический адрес, веб-сайт и адрес электронной почты или других средств связи, номер телефона и номер государственной регистрации или лицензии;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ясную и своевременную информацию о товарах или услугах, предлагаемых предприятиями и условиями соответствующих сделок;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95317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71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82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0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0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ru-RU" sz="1100" b="1" smtClean="0">
                <a:effectLst/>
              </a:defRPr>
            </a:lvl1pPr>
          </a:lstStyle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Государства-члены должны разработать политику по защите прав потребителей, которая поощряет: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lang="ru-RU" sz="1100" b="1" smtClean="0">
                <a:effectLst/>
              </a:defRPr>
            </a:lvl1pPr>
          </a:lstStyle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ясные, краткие и понятные условия договора, которые справедливы;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прозрачные процессы для подтверждения, отмены, возврата и возмещения сделок; 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безопасные платежные механизмы;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справедливое, доступное и быстрое разрешение споров и возмещение;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конфиденциальность и безопасность данных потребителя; и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обучение потребителей и предприятий.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 sz="1100" b="1" smtClean="0">
                <a:effectLst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добросовестную деловую практику;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ясную и своевременную информацию, чтобы потребители могли легко получить услуги, и чтобы нормативные и правоохранительные органы могли обозначить и определить местонахождение. Это может включать в себя такую информацию, как обозначение бизнеса, его юридическое название и имя, фактический адрес, веб-сайт и адрес электронной почты или других средств связи, номер телефона и номер государственной регистрации или лицензии;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ясную и своевременную информацию о товарах или услугах, предлагаемых предприятиями и условиями соответствующих сделок;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14143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62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7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17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75A17-039A-43EB-A113-65C06A0A31D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73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0E0E0-431B-4A17-A8A1-6A858DD12B8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82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D6C5B-B36A-43F6-AA15-42EDCE022DE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99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/>
          <p:cNvSpPr>
            <a:spLocks noGrp="1"/>
          </p:cNvSpPr>
          <p:nvPr>
            <p:ph type="sldNum" sz="quarter" idx="7"/>
          </p:nvPr>
        </p:nvSpPr>
        <p:spPr>
          <a:xfrm>
            <a:off x="11480800" y="6273769"/>
            <a:ext cx="277707" cy="2257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1467" b="0" i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  <a:cs typeface="Roboto"/>
              </a:defRPr>
            </a:lvl1pPr>
          </a:lstStyle>
          <a:p>
            <a:pPr marL="33866"/>
            <a:fld id="{81D60167-4931-47E6-BA6A-407CBD079E47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marL="33866"/>
              <a:t>‹#›</a:t>
            </a:fld>
            <a:endParaRPr 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41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54002"/>
            <a:ext cx="11203517" cy="1146175"/>
          </a:xfrm>
        </p:spPr>
        <p:txBody>
          <a:bodyPr/>
          <a:lstStyle>
            <a:lvl1pPr>
              <a:defRPr lang="en-US" sz="3733" b="1" dirty="0">
                <a:solidFill>
                  <a:srgbClr val="4F2D7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08000" y="1525589"/>
            <a:ext cx="11228917" cy="4441825"/>
          </a:xfrm>
        </p:spPr>
        <p:txBody>
          <a:bodyPr/>
          <a:lstStyle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7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2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8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7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0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8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1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7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E2E23-5FAD-4D3F-81E8-317B41DFDB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9489-A079-418A-8B7F-242C635BE3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9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oleObject" Target="../embeddings/Microsoft_Excel_97-2003_Worksheet4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7"/>
          <p:cNvSpPr>
            <a:spLocks noChangeArrowheads="1"/>
          </p:cNvSpPr>
          <p:nvPr/>
        </p:nvSpPr>
        <p:spPr bwMode="auto">
          <a:xfrm>
            <a:off x="5029200" y="6021389"/>
            <a:ext cx="2822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05 мая 2017 </a:t>
            </a:r>
            <a:r>
              <a:rPr lang="ru-RU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года</a:t>
            </a:r>
          </a:p>
        </p:txBody>
      </p:sp>
      <p:pic>
        <p:nvPicPr>
          <p:cNvPr id="3075" name="Picture 6" descr="C:\=ANTIcontrafact=\Concept\БРЕНДбук\Буклет спонсор\Материалы\ЛОГО antikontrafakt\liner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838826"/>
            <a:ext cx="661035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24000" y="6719889"/>
            <a:ext cx="9144000" cy="142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505" y="2598700"/>
            <a:ext cx="10699335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вопросы защиты прав потребителей услуг онлайн-ритейла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8" name="Picture 6" descr="C:\=ANTIcontrafact=\Concept\БРЕНДбук\Буклет спонсор\Материалы\ЛОГО antikontrafakt\liner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0" t="-25436"/>
          <a:stretch>
            <a:fillRect/>
          </a:stretch>
        </p:blipFill>
        <p:spPr bwMode="auto">
          <a:xfrm>
            <a:off x="1524000" y="5821364"/>
            <a:ext cx="249078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62983" y="1090214"/>
            <a:ext cx="84811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Управление Федеральной службы </a:t>
            </a:r>
            <a:r>
              <a:rPr lang="ru-RU" altLang="ru-RU" sz="2000" b="1" dirty="0">
                <a:solidFill>
                  <a:srgbClr val="FF0000"/>
                </a:solidFill>
              </a:rPr>
              <a:t>по надзору в сфере защиты прав потребителей и благополучия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человека по Ханты-Мансийскому автономному округу - Югре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pic>
        <p:nvPicPr>
          <p:cNvPr id="3080" name="Picture 8" descr="rospotrebnadzor_em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983" y="144267"/>
            <a:ext cx="834267" cy="82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4892842" y="4597638"/>
            <a:ext cx="63961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FF3300"/>
                </a:solidFill>
              </a:rPr>
              <a:t>Кудрявцева Инна Витальевна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i="1" dirty="0" smtClean="0">
                <a:solidFill>
                  <a:srgbClr val="FF3300"/>
                </a:solidFill>
              </a:rPr>
              <a:t>Заместитель руководителя Управления Роспотребнадзора по ХМАО - Югре</a:t>
            </a:r>
            <a:endParaRPr lang="ru-RU" altLang="ru-RU" sz="2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10666" r="4679" b="35111"/>
          <a:stretch/>
        </p:blipFill>
        <p:spPr>
          <a:xfrm>
            <a:off x="3759846" y="0"/>
            <a:ext cx="8066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2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2016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736" y="1280193"/>
            <a:ext cx="11225463" cy="4863933"/>
          </a:xfrm>
        </p:spPr>
        <p:txBody>
          <a:bodyPr>
            <a:normAutofit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территориальной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подведомственности для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применения полномочий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территориальных органов Роспотребнадзора по месту регистрации юридического лица, осуществляющего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интернет-торговлю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переадресовано 54% обращений 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 поступивших обращений свидетельствовал 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нарушениях: 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2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роков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передачи товаров,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2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арушение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сроков возврата ранее уплаченной за товар денежной суммы,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2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родажа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товара ненадлежащего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</a:p>
          <a:p>
            <a:pPr marL="1600200" lvl="2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Несоответствие фактических характеристик товара заявленным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01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816" y="132313"/>
            <a:ext cx="1198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обращений потребителей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«Интернет-торговли», поступивших в 2016 году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703" y="563200"/>
            <a:ext cx="12960703" cy="644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0" y="5196840"/>
            <a:ext cx="3642360" cy="655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0" y="5806440"/>
            <a:ext cx="3642360" cy="5638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9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8" y="128336"/>
            <a:ext cx="11766522" cy="6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1106906" y="2326105"/>
            <a:ext cx="3256548" cy="5293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331495" y="5293896"/>
            <a:ext cx="3031959" cy="6256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1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0994" cy="680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770021" y="2582779"/>
            <a:ext cx="3192379" cy="5293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70021" y="657727"/>
            <a:ext cx="3192379" cy="9304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7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Нарушения запретов на дистанционную продажу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/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Лекарственных средств и </a:t>
            </a:r>
            <a:r>
              <a:rPr lang="ru-RU" b="1" dirty="0" err="1" smtClean="0">
                <a:latin typeface="+mj-lt"/>
                <a:ea typeface="Times New Roman" panose="02020603050405020304" pitchFamily="18" charset="0"/>
              </a:rPr>
              <a:t>БАДов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 – около 10% от всех жалоб на  интернет торговлю:  приобретение антигельминтного средства «</a:t>
            </a:r>
            <a:r>
              <a:rPr lang="ru-RU" b="1" dirty="0" err="1" smtClean="0">
                <a:latin typeface="+mj-lt"/>
                <a:ea typeface="Times New Roman" panose="02020603050405020304" pitchFamily="18" charset="0"/>
              </a:rPr>
              <a:t>Интоксик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» 2 потребителя, капли для похудения «</a:t>
            </a:r>
            <a:r>
              <a:rPr lang="en-US" b="1" dirty="0" err="1" smtClean="0">
                <a:latin typeface="+mj-lt"/>
                <a:ea typeface="Times New Roman" panose="02020603050405020304" pitchFamily="18" charset="0"/>
              </a:rPr>
              <a:t>OneTwoSlim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» - оба переадресованы по территориальной подведомственности по месту регистрации интернет-магазина, некачественные лекарства</a:t>
            </a: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алкогольной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продукции дистанционным 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способом - п</a:t>
            </a:r>
            <a:r>
              <a:rPr lang="ru-RU" b="1" dirty="0" smtClean="0">
                <a:effectLst/>
                <a:latin typeface="+mj-lt"/>
                <a:ea typeface="Times New Roman" panose="02020603050405020304" pitchFamily="18" charset="0"/>
              </a:rPr>
              <a:t>о обращению потребителя в 2016 году подано 2 исковых заявления о признании содержания сайта противоправным по продаже алкогольной продукции в </a:t>
            </a:r>
            <a:r>
              <a:rPr lang="ru-RU" b="1" dirty="0" err="1" smtClean="0">
                <a:effectLst/>
                <a:latin typeface="+mj-lt"/>
                <a:ea typeface="Times New Roman" panose="02020603050405020304" pitchFamily="18" charset="0"/>
              </a:rPr>
              <a:t>г.Ханты-Мансийске</a:t>
            </a:r>
            <a:r>
              <a:rPr lang="ru-RU" b="1" dirty="0" smtClean="0">
                <a:effectLst/>
                <a:latin typeface="+mj-lt"/>
                <a:ea typeface="Times New Roman" panose="02020603050405020304" pitchFamily="18" charset="0"/>
              </a:rPr>
              <a:t> – страницы сайта заблокированы по решению суда</a:t>
            </a:r>
            <a:endParaRPr lang="ru-RU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5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362C6B-BCC1-43CC-8DE2-ACBC3C663BDF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1170920" cy="1341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и результативность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контрольно-надзорной деятельности в сфере защиты прав потребителей 2014 – 2016 гг.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847851" y="1341438"/>
            <a:ext cx="43926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30C6E"/>
                </a:solidFill>
              </a:rPr>
              <a:t>Динамика соотношения плановых и внеплановых проверок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7641275" y="1341438"/>
            <a:ext cx="39608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rgbClr val="130C6E"/>
                </a:solidFill>
              </a:rPr>
              <a:t>Результативность </a:t>
            </a:r>
            <a:r>
              <a:rPr lang="ru-RU" altLang="ru-RU" sz="1400" dirty="0">
                <a:solidFill>
                  <a:srgbClr val="130C6E"/>
                </a:solidFill>
              </a:rPr>
              <a:t>проверок</a:t>
            </a:r>
          </a:p>
        </p:txBody>
      </p:sp>
      <p:graphicFrame>
        <p:nvGraphicFramePr>
          <p:cNvPr id="8198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640707"/>
              </p:ext>
            </p:extLst>
          </p:nvPr>
        </p:nvGraphicFramePr>
        <p:xfrm>
          <a:off x="6621464" y="2009776"/>
          <a:ext cx="5387656" cy="434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3993226" imgH="3414056" progId="Excel.Chart.8">
                  <p:embed/>
                </p:oleObj>
              </mc:Choice>
              <mc:Fallback>
                <p:oleObj r:id="rId3" imgW="3993226" imgH="341405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464" y="2009776"/>
                        <a:ext cx="5387656" cy="4346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253107"/>
              </p:ext>
            </p:extLst>
          </p:nvPr>
        </p:nvGraphicFramePr>
        <p:xfrm>
          <a:off x="518160" y="1825624"/>
          <a:ext cx="606044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5" imgW="4925995" imgH="3560373" progId="Excel.Chart.8">
                  <p:embed/>
                </p:oleObj>
              </mc:Choice>
              <mc:Fallback>
                <p:oleObj r:id="rId5" imgW="4925995" imgH="356037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" y="1825624"/>
                        <a:ext cx="606044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33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260D1F-14AA-4014-9EEE-96D42D7F0BDC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  <p:pic>
        <p:nvPicPr>
          <p:cNvPr id="10244" name="Picture 3" descr="герб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35269"/>
            <a:ext cx="5857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Присуждено денежных средств в пользу потребителей при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участии Управления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Роспотребнадзора для дачи заключения по </a:t>
            </a: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делу 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целях защиты прав потребителей за 2014 - 20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гг.</a:t>
            </a:r>
          </a:p>
        </p:txBody>
      </p:sp>
      <p:graphicFrame>
        <p:nvGraphicFramePr>
          <p:cNvPr id="26955" name="Group 135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8156405"/>
              </p:ext>
            </p:extLst>
          </p:nvPr>
        </p:nvGraphicFramePr>
        <p:xfrm>
          <a:off x="1684338" y="4416425"/>
          <a:ext cx="9245600" cy="2138607"/>
        </p:xfrm>
        <a:graphic>
          <a:graphicData uri="http://schemas.openxmlformats.org/drawingml/2006/table">
            <a:tbl>
              <a:tblPr/>
              <a:tblGrid>
                <a:gridCol w="1911360"/>
                <a:gridCol w="3220180"/>
                <a:gridCol w="4114060"/>
              </a:tblGrid>
              <a:tr h="5354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Franklin Gothic Medium" pitchFamily="34" charset="0"/>
                        </a:rPr>
                        <a:t>ПРИСУЖДЕНО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денежных средств, всего, руб.</a:t>
                      </a: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из них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Franklin Gothic Medium" pitchFamily="34" charset="0"/>
                        </a:rPr>
                        <a:t>КОМПЕНСАЦИЯ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Franklin Gothic Medium" pitchFamily="34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Franklin Gothic Medium" pitchFamily="34" charset="0"/>
                        </a:rPr>
                        <a:t>МОРАЛЬНОГО ВРЕДА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, руб.</a:t>
                      </a: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06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3706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</a:rPr>
                        <a:t>2014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</a:rPr>
                        <a:t>969100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</a:rPr>
                        <a:t>246000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6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</a:rPr>
                        <a:t>2015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3724000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263900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3706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</a:rPr>
                        <a:t>2016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2281100</a:t>
                      </a: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</a:rPr>
                        <a:t>239500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72" name="Диаграмма 8"/>
          <p:cNvGraphicFramePr>
            <a:graphicFrameLocks/>
          </p:cNvGraphicFramePr>
          <p:nvPr/>
        </p:nvGraphicFramePr>
        <p:xfrm>
          <a:off x="2949576" y="1433513"/>
          <a:ext cx="6715125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4" imgW="6712278" imgH="2981202" progId="Excel.Chart.8">
                  <p:embed/>
                </p:oleObj>
              </mc:Choice>
              <mc:Fallback>
                <p:oleObj r:id="rId4" imgW="6712278" imgH="298120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6" y="1433513"/>
                        <a:ext cx="6715125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2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0937A0-A735-438C-AAE6-CA3AE96ADD4E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811339" y="115889"/>
            <a:ext cx="99539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Элементы национальной системы защиты прав потребителей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703389" y="1412876"/>
            <a:ext cx="4249737" cy="792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Российская Федерация</a:t>
            </a: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703389" y="2708276"/>
            <a:ext cx="4321175" cy="792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Субъект Российской Федерации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703388" y="3933826"/>
            <a:ext cx="4392612" cy="792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Муниципальное образование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6743700" y="1268413"/>
            <a:ext cx="3600450" cy="1008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Уполномоченный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Федеральный орган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исполнительной власти</a:t>
            </a: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6816725" y="2492375"/>
            <a:ext cx="360045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Высший исполнительный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орган государственной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власти субъекта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Российской Федерации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6816726" y="3933826"/>
            <a:ext cx="3635375" cy="7905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Орган местного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самоуправления</a:t>
            </a: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1774826" y="5157788"/>
            <a:ext cx="4392613" cy="7921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Гражданское общество</a:t>
            </a: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6816726" y="5013326"/>
            <a:ext cx="3635375" cy="10080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Общественные объединения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потребителей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(их ассоциации, союзы)</a:t>
            </a:r>
          </a:p>
        </p:txBody>
      </p:sp>
      <p:sp>
        <p:nvSpPr>
          <p:cNvPr id="6157" name="Line 15"/>
          <p:cNvSpPr>
            <a:spLocks noChangeShapeType="1"/>
          </p:cNvSpPr>
          <p:nvPr/>
        </p:nvSpPr>
        <p:spPr bwMode="auto">
          <a:xfrm>
            <a:off x="6024563" y="1773238"/>
            <a:ext cx="431800" cy="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6"/>
          <p:cNvSpPr>
            <a:spLocks noChangeShapeType="1"/>
          </p:cNvSpPr>
          <p:nvPr/>
        </p:nvSpPr>
        <p:spPr bwMode="auto">
          <a:xfrm>
            <a:off x="6096000" y="3141663"/>
            <a:ext cx="431800" cy="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Line 17"/>
          <p:cNvSpPr>
            <a:spLocks noChangeShapeType="1"/>
          </p:cNvSpPr>
          <p:nvPr/>
        </p:nvSpPr>
        <p:spPr bwMode="auto">
          <a:xfrm>
            <a:off x="6167438" y="4292600"/>
            <a:ext cx="431800" cy="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8"/>
          <p:cNvSpPr>
            <a:spLocks noChangeShapeType="1"/>
          </p:cNvSpPr>
          <p:nvPr/>
        </p:nvSpPr>
        <p:spPr bwMode="auto">
          <a:xfrm>
            <a:off x="6240463" y="5516563"/>
            <a:ext cx="431800" cy="0"/>
          </a:xfrm>
          <a:prstGeom prst="line">
            <a:avLst/>
          </a:prstGeom>
          <a:noFill/>
          <a:ln w="952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86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9EC953-648E-4798-A503-F529E3CCF99A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914400" y="1"/>
            <a:ext cx="1127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Полномочия общественных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объединений потребителей</a:t>
            </a:r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4872038" y="2420939"/>
            <a:ext cx="2303462" cy="1584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99"/>
                </a:solidFill>
              </a:rPr>
              <a:t>общественные</a:t>
            </a:r>
          </a:p>
          <a:p>
            <a:pPr algn="ctr" eaLnBrk="1" hangingPunct="1"/>
            <a:r>
              <a:rPr lang="ru-RU" altLang="ru-RU" b="1">
                <a:solidFill>
                  <a:srgbClr val="000099"/>
                </a:solidFill>
              </a:rPr>
              <a:t>объединения</a:t>
            </a:r>
          </a:p>
          <a:p>
            <a:pPr algn="ctr" eaLnBrk="1" hangingPunct="1"/>
            <a:r>
              <a:rPr lang="ru-RU" altLang="ru-RU" b="1">
                <a:solidFill>
                  <a:srgbClr val="000099"/>
                </a:solidFill>
              </a:rPr>
              <a:t>потребителей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208214" y="4508501"/>
            <a:ext cx="2879725" cy="1152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участие в разработке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проектов нормативных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правовых актов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Российской Федерации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8112125" y="1412876"/>
            <a:ext cx="2305050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проведение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потребительских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экспертиз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4367214" y="908050"/>
            <a:ext cx="3455987" cy="985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взаимодействие с органами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государственной власти и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местного самоуправления</a:t>
            </a: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1847850" y="1412876"/>
            <a:ext cx="2305050" cy="936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осуществление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общественного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контроля</a:t>
            </a: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6888164" y="4076700"/>
            <a:ext cx="3455987" cy="208915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700" b="1">
                <a:solidFill>
                  <a:schemeClr val="bg1"/>
                </a:solidFill>
              </a:rPr>
              <a:t>участие в реализации </a:t>
            </a:r>
          </a:p>
          <a:p>
            <a:pPr algn="ctr" eaLnBrk="1" hangingPunct="1"/>
            <a:r>
              <a:rPr lang="ru-RU" altLang="ru-RU" sz="1700" b="1">
                <a:solidFill>
                  <a:schemeClr val="bg1"/>
                </a:solidFill>
              </a:rPr>
              <a:t>Проекта «Содействие </a:t>
            </a:r>
          </a:p>
          <a:p>
            <a:pPr algn="ctr" eaLnBrk="1" hangingPunct="1"/>
            <a:r>
              <a:rPr lang="ru-RU" altLang="ru-RU" sz="1700" b="1">
                <a:solidFill>
                  <a:schemeClr val="bg1"/>
                </a:solidFill>
              </a:rPr>
              <a:t>повышению уровня </a:t>
            </a:r>
          </a:p>
          <a:p>
            <a:pPr algn="ctr" eaLnBrk="1" hangingPunct="1"/>
            <a:r>
              <a:rPr lang="ru-RU" altLang="ru-RU" sz="1700" b="1">
                <a:solidFill>
                  <a:schemeClr val="bg1"/>
                </a:solidFill>
              </a:rPr>
              <a:t>финансовой грамотности </a:t>
            </a:r>
          </a:p>
          <a:p>
            <a:pPr algn="ctr" eaLnBrk="1" hangingPunct="1"/>
            <a:r>
              <a:rPr lang="ru-RU" altLang="ru-RU" sz="1700" b="1">
                <a:solidFill>
                  <a:schemeClr val="bg1"/>
                </a:solidFill>
              </a:rPr>
              <a:t>населения и развитию </a:t>
            </a:r>
          </a:p>
          <a:p>
            <a:pPr algn="ctr" eaLnBrk="1" hangingPunct="1"/>
            <a:r>
              <a:rPr lang="ru-RU" altLang="ru-RU" sz="1700" b="1">
                <a:solidFill>
                  <a:schemeClr val="bg1"/>
                </a:solidFill>
              </a:rPr>
              <a:t>финансового образования </a:t>
            </a:r>
          </a:p>
          <a:p>
            <a:pPr algn="ctr" eaLnBrk="1" hangingPunct="1"/>
            <a:r>
              <a:rPr lang="ru-RU" altLang="ru-RU" sz="1700" b="1">
                <a:solidFill>
                  <a:schemeClr val="bg1"/>
                </a:solidFill>
              </a:rPr>
              <a:t>в Российской Федерации</a:t>
            </a: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7896225" y="2924175"/>
            <a:ext cx="252095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информирование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в области защиты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прав потребителей</a:t>
            </a:r>
          </a:p>
        </p:txBody>
      </p:sp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1703388" y="2997200"/>
            <a:ext cx="2519362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участие в судебной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защите прав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потребителей</a:t>
            </a:r>
          </a:p>
        </p:txBody>
      </p:sp>
      <p:sp>
        <p:nvSpPr>
          <p:cNvPr id="7181" name="Line 15"/>
          <p:cNvSpPr>
            <a:spLocks noChangeShapeType="1"/>
          </p:cNvSpPr>
          <p:nvPr/>
        </p:nvSpPr>
        <p:spPr bwMode="auto">
          <a:xfrm flipH="1">
            <a:off x="3648076" y="3789363"/>
            <a:ext cx="1584325" cy="6477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 flipH="1">
            <a:off x="4295776" y="3284538"/>
            <a:ext cx="576263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Line 17"/>
          <p:cNvSpPr>
            <a:spLocks noChangeShapeType="1"/>
          </p:cNvSpPr>
          <p:nvPr/>
        </p:nvSpPr>
        <p:spPr bwMode="auto">
          <a:xfrm>
            <a:off x="7175501" y="3284538"/>
            <a:ext cx="57626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 flipH="1" flipV="1">
            <a:off x="4224338" y="2133601"/>
            <a:ext cx="863600" cy="5746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 flipV="1">
            <a:off x="6888163" y="2133601"/>
            <a:ext cx="1079500" cy="57467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 flipV="1">
            <a:off x="6024563" y="1916114"/>
            <a:ext cx="0" cy="5048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7" name="Line 21"/>
          <p:cNvSpPr>
            <a:spLocks noChangeShapeType="1"/>
          </p:cNvSpPr>
          <p:nvPr/>
        </p:nvSpPr>
        <p:spPr bwMode="auto">
          <a:xfrm>
            <a:off x="6383339" y="4005264"/>
            <a:ext cx="433387" cy="719137"/>
          </a:xfrm>
          <a:prstGeom prst="line">
            <a:avLst/>
          </a:prstGeom>
          <a:noFill/>
          <a:ln w="76200" cmpd="tri">
            <a:solidFill>
              <a:srgbClr val="00008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2"/>
          <p:cNvSpPr>
            <a:spLocks noChangeArrowheads="1"/>
          </p:cNvSpPr>
          <p:nvPr/>
        </p:nvSpPr>
        <p:spPr bwMode="auto">
          <a:xfrm>
            <a:off x="1524000" y="1025525"/>
            <a:ext cx="5286375" cy="4603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703388" y="379413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3600" b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-commerce </a:t>
            </a:r>
            <a:r>
              <a:rPr lang="en-US" altLang="ru-RU" sz="3600" b="1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электронная коммерция)</a:t>
            </a:r>
          </a:p>
        </p:txBody>
      </p:sp>
      <p:pic>
        <p:nvPicPr>
          <p:cNvPr id="49155" name="Picture 7" descr="intr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8" y="3173413"/>
            <a:ext cx="535305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6240463" y="3378200"/>
            <a:ext cx="52451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200" b="1">
                <a:solidFill>
                  <a:srgbClr val="0000FF"/>
                </a:solidFill>
                <a:latin typeface="Times New Roman" pitchFamily="18" charset="0"/>
              </a:rPr>
              <a:t>Электронная коммерция — это сфера экономики, которая включает в себя все финансовые и торговые транзакции, осуществляемые при помощи компьютерных сетей, и бизнес-процессы, связанные с проведением таких транзакций</a:t>
            </a:r>
          </a:p>
        </p:txBody>
      </p:sp>
      <p:sp>
        <p:nvSpPr>
          <p:cNvPr id="49157" name="AutoShape 9"/>
          <p:cNvSpPr>
            <a:spLocks noChangeArrowheads="1"/>
          </p:cNvSpPr>
          <p:nvPr/>
        </p:nvSpPr>
        <p:spPr bwMode="auto">
          <a:xfrm>
            <a:off x="1631950" y="1971675"/>
            <a:ext cx="7559675" cy="433388"/>
          </a:xfrm>
          <a:prstGeom prst="foldedCorner">
            <a:avLst>
              <a:gd name="adj" fmla="val 12500"/>
            </a:avLst>
          </a:prstGeom>
          <a:solidFill>
            <a:srgbClr val="00CCFF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 sz="3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1631950" y="1189038"/>
            <a:ext cx="86423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</a:rPr>
              <a:t>Виды электронной коммерции:</a:t>
            </a:r>
          </a:p>
          <a:p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</a:rPr>
              <a:t>Схема </a:t>
            </a:r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</a:rPr>
              <a:t>B2B</a:t>
            </a: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</a:rPr>
              <a:t>  бизнес-бизнес (business-to-business) </a:t>
            </a:r>
          </a:p>
          <a:p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</a:rPr>
              <a:t>Схема </a:t>
            </a:r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</a:rPr>
              <a:t>B2C</a:t>
            </a: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</a:rPr>
              <a:t> бизнес-потребитель (business-to-consumer) </a:t>
            </a:r>
          </a:p>
          <a:p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</a:rPr>
              <a:t>Схема </a:t>
            </a:r>
            <a:r>
              <a:rPr lang="ru-RU" altLang="ru-RU" sz="2400" b="1">
                <a:solidFill>
                  <a:srgbClr val="0000FF"/>
                </a:solidFill>
                <a:latin typeface="Times New Roman" pitchFamily="18" charset="0"/>
              </a:rPr>
              <a:t>С2С</a:t>
            </a:r>
            <a:r>
              <a:rPr lang="ru-RU" altLang="ru-RU" sz="2400" b="1">
                <a:solidFill>
                  <a:prstClr val="black"/>
                </a:solidFill>
                <a:latin typeface="Times New Roman" pitchFamily="18" charset="0"/>
              </a:rPr>
              <a:t> потребитель-потребитель (consumer-to-consumer) </a:t>
            </a:r>
          </a:p>
        </p:txBody>
      </p:sp>
      <p:sp>
        <p:nvSpPr>
          <p:cNvPr id="49160" name="Rectangle 7"/>
          <p:cNvSpPr>
            <a:spLocks/>
          </p:cNvSpPr>
          <p:nvPr/>
        </p:nvSpPr>
        <p:spPr bwMode="auto">
          <a:xfrm>
            <a:off x="11631613" y="0"/>
            <a:ext cx="560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627121" y="5166360"/>
            <a:ext cx="8260079" cy="1539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10" t="9791" r="11347" b="9167"/>
          <a:stretch/>
        </p:blipFill>
        <p:spPr>
          <a:xfrm>
            <a:off x="-121920" y="396241"/>
            <a:ext cx="12350236" cy="65098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27121" y="5166360"/>
            <a:ext cx="8427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2011 году </a:t>
            </a:r>
            <a:r>
              <a:rPr lang="ru-RU" sz="2400" b="1" dirty="0" smtClean="0">
                <a:solidFill>
                  <a:srgbClr val="C00000"/>
                </a:solidFill>
              </a:rPr>
              <a:t> среди </a:t>
            </a:r>
            <a:r>
              <a:rPr lang="ru-RU" sz="2400" b="1" dirty="0" err="1" smtClean="0">
                <a:solidFill>
                  <a:srgbClr val="C00000"/>
                </a:solidFill>
              </a:rPr>
              <a:t>сургутян</a:t>
            </a:r>
            <a:r>
              <a:rPr lang="ru-RU" sz="2400" b="1" dirty="0" smtClean="0">
                <a:solidFill>
                  <a:srgbClr val="C00000"/>
                </a:solidFill>
              </a:rPr>
              <a:t>-потребителей услуг ресторана «Галерея Суши» регистрировалась </a:t>
            </a:r>
            <a:r>
              <a:rPr lang="ru-RU" sz="2400" b="1" dirty="0">
                <a:solidFill>
                  <a:srgbClr val="C00000"/>
                </a:solidFill>
              </a:rPr>
              <a:t>заболеваемость </a:t>
            </a:r>
            <a:r>
              <a:rPr lang="ru-RU" sz="2400" b="1" dirty="0" smtClean="0">
                <a:solidFill>
                  <a:srgbClr val="C00000"/>
                </a:solidFill>
              </a:rPr>
              <a:t> сальмонеллёзом с </a:t>
            </a:r>
            <a:r>
              <a:rPr lang="ru-RU" sz="2400" b="1" dirty="0">
                <a:solidFill>
                  <a:srgbClr val="C00000"/>
                </a:solidFill>
              </a:rPr>
              <a:t>общим числом пострадавших 80 человек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7121" y="5166360"/>
            <a:ext cx="8427720" cy="118872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935480" y="3535680"/>
            <a:ext cx="6873240" cy="146304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43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235" t="-1023" r="-11967" b="17469"/>
          <a:stretch/>
        </p:blipFill>
        <p:spPr>
          <a:xfrm>
            <a:off x="914400" y="0"/>
            <a:ext cx="12833684" cy="6128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106526" y="1299411"/>
            <a:ext cx="18127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16.02.2016 </a:t>
            </a:r>
            <a:r>
              <a:rPr lang="ru-RU" sz="2400" b="1" dirty="0"/>
              <a:t>ресторан Жемчужина 16 потребителей, в т.ч.2 детей salm. </a:t>
            </a:r>
            <a:r>
              <a:rPr lang="ru-RU" sz="2400" b="1" dirty="0" err="1"/>
              <a:t>Гр.Д</a:t>
            </a:r>
            <a:r>
              <a:rPr lang="ru-RU" sz="2400" b="1" dirty="0"/>
              <a:t> , роллы с лососем</a:t>
            </a:r>
            <a:r>
              <a:rPr lang="ru-RU" dirty="0"/>
              <a:t>,</a:t>
            </a:r>
          </a:p>
        </p:txBody>
      </p:sp>
      <p:sp>
        <p:nvSpPr>
          <p:cNvPr id="2" name="Овал 1"/>
          <p:cNvSpPr/>
          <p:nvPr/>
        </p:nvSpPr>
        <p:spPr>
          <a:xfrm>
            <a:off x="1877787" y="1126671"/>
            <a:ext cx="4816928" cy="99604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7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394" t="-1919" r="20286" b="12665"/>
          <a:stretch/>
        </p:blipFill>
        <p:spPr>
          <a:xfrm>
            <a:off x="144379" y="0"/>
            <a:ext cx="8758990" cy="65291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78778" y="260048"/>
            <a:ext cx="35132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18.06.-</a:t>
            </a:r>
            <a:r>
              <a:rPr lang="ru-RU" sz="3600" b="1" dirty="0" smtClean="0">
                <a:solidFill>
                  <a:srgbClr val="C00000"/>
                </a:solidFill>
              </a:rPr>
              <a:t>23.06.среди потребителей суши-бара «</a:t>
            </a:r>
            <a:r>
              <a:rPr lang="ru-RU" sz="3600" b="1" dirty="0" err="1" smtClean="0">
                <a:solidFill>
                  <a:srgbClr val="C00000"/>
                </a:solidFill>
              </a:rPr>
              <a:t>Язасуши</a:t>
            </a:r>
            <a:r>
              <a:rPr lang="ru-RU" sz="3600" b="1" dirty="0" smtClean="0">
                <a:solidFill>
                  <a:srgbClr val="C00000"/>
                </a:solidFill>
              </a:rPr>
              <a:t>»  ООО«С-ПОМ» зарегистрировано 20 случаев сальмонеллёза </a:t>
            </a:r>
            <a:r>
              <a:rPr lang="ru-RU" sz="3600" b="1" dirty="0">
                <a:solidFill>
                  <a:srgbClr val="C00000"/>
                </a:solidFill>
              </a:rPr>
              <a:t>т.ч.5 </a:t>
            </a:r>
            <a:r>
              <a:rPr lang="ru-RU" sz="3600" b="1" dirty="0" smtClean="0">
                <a:solidFill>
                  <a:srgbClr val="C00000"/>
                </a:solidFill>
              </a:rPr>
              <a:t>детей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57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Продажа </a:t>
            </a:r>
            <a:r>
              <a:rPr lang="ru-RU" sz="3200" b="1" dirty="0"/>
              <a:t>товаров через Интернет </a:t>
            </a:r>
            <a:r>
              <a:rPr lang="ru-RU" sz="3200" b="1" dirty="0">
                <a:solidFill>
                  <a:srgbClr val="FF0000"/>
                </a:solidFill>
              </a:rPr>
              <a:t>не является </a:t>
            </a:r>
            <a:r>
              <a:rPr lang="ru-RU" sz="3200" b="1" dirty="0"/>
              <a:t>продажей товаров по </a:t>
            </a:r>
            <a:r>
              <a:rPr lang="ru-RU" sz="3200" b="1" dirty="0" smtClean="0"/>
              <a:t>образцам и регламентируется: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Ст. </a:t>
            </a:r>
            <a:r>
              <a:rPr lang="ru-RU" b="1" dirty="0"/>
              <a:t>497 492 ГК РФ Гражданского кодекса Российской Федерации (далее – ГК РФ), </a:t>
            </a:r>
          </a:p>
          <a:p>
            <a:r>
              <a:rPr lang="ru-RU" b="1" dirty="0" smtClean="0"/>
              <a:t>Ст. </a:t>
            </a:r>
            <a:r>
              <a:rPr lang="ru-RU" b="1" dirty="0"/>
              <a:t>26.1 «Дистанционный способ продажи товаров» Закона «О защите прав потребителей» </a:t>
            </a:r>
          </a:p>
          <a:p>
            <a:r>
              <a:rPr lang="ru-RU" b="1" dirty="0" smtClean="0"/>
              <a:t>Правилами </a:t>
            </a:r>
            <a:r>
              <a:rPr lang="ru-RU" b="1" dirty="0"/>
              <a:t>продажи товаров дистанционным способом, </a:t>
            </a:r>
            <a:r>
              <a:rPr lang="ru-RU" b="1" dirty="0" smtClean="0"/>
              <a:t>утв. </a:t>
            </a:r>
            <a:r>
              <a:rPr lang="ru-RU" b="1" dirty="0"/>
              <a:t>постановлением Правительства Российской Федерации от 27 сентября 2007 года № 612.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85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198121"/>
            <a:ext cx="11399520" cy="1082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Правила </a:t>
            </a:r>
            <a:r>
              <a:rPr lang="ru-RU" sz="3200" b="1" dirty="0">
                <a:solidFill>
                  <a:srgbClr val="FF0000"/>
                </a:solidFill>
              </a:rPr>
              <a:t>продажи товаров дистанционным </a:t>
            </a:r>
            <a:r>
              <a:rPr lang="ru-RU" sz="3200" b="1" dirty="0" smtClean="0">
                <a:solidFill>
                  <a:srgbClr val="FF0000"/>
                </a:solidFill>
              </a:rPr>
              <a:t>способом«, утв</a:t>
            </a:r>
            <a:r>
              <a:rPr lang="ru-RU" sz="3200" b="1" dirty="0" smtClean="0">
                <a:solidFill>
                  <a:srgbClr val="FF0000"/>
                </a:solidFill>
              </a:rPr>
              <a:t>. ПП </a:t>
            </a:r>
            <a:r>
              <a:rPr lang="ru-RU" sz="3200" b="1" dirty="0">
                <a:solidFill>
                  <a:srgbClr val="FF0000"/>
                </a:solidFill>
              </a:rPr>
              <a:t>РФ от 27.09.2007 N </a:t>
            </a:r>
            <a:r>
              <a:rPr lang="ru-RU" sz="3200" b="1" dirty="0" smtClean="0">
                <a:solidFill>
                  <a:srgbClr val="FF0000"/>
                </a:solidFill>
              </a:rPr>
              <a:t>612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" y="1447800"/>
            <a:ext cx="11399520" cy="4983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П. 8</a:t>
            </a:r>
            <a:r>
              <a:rPr lang="ru-RU" dirty="0"/>
              <a:t>. Продавец должен </a:t>
            </a:r>
            <a:r>
              <a:rPr lang="ru-RU" dirty="0">
                <a:solidFill>
                  <a:srgbClr val="FF0000"/>
                </a:solidFill>
              </a:rPr>
              <a:t>до заключения договора </a:t>
            </a:r>
            <a:r>
              <a:rPr lang="ru-RU" dirty="0"/>
              <a:t>розничной купли-продажи (далее - договор) предоставить покупателю </a:t>
            </a:r>
            <a:r>
              <a:rPr lang="ru-RU" dirty="0" smtClean="0"/>
              <a:t>информацию о: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 smtClean="0"/>
              <a:t>основных </a:t>
            </a:r>
            <a:r>
              <a:rPr lang="ru-RU" sz="2800" dirty="0"/>
              <a:t>потребительских свойствах товара </a:t>
            </a:r>
            <a:r>
              <a:rPr lang="ru-RU" sz="2800" dirty="0" smtClean="0"/>
              <a:t>и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адресе </a:t>
            </a:r>
            <a:r>
              <a:rPr lang="ru-RU" sz="2800" dirty="0">
                <a:solidFill>
                  <a:srgbClr val="FF0000"/>
                </a:solidFill>
              </a:rPr>
              <a:t>(месте нахождения) </a:t>
            </a:r>
            <a:r>
              <a:rPr lang="ru-RU" sz="2800" dirty="0" smtClean="0">
                <a:solidFill>
                  <a:srgbClr val="FF0000"/>
                </a:solidFill>
              </a:rPr>
              <a:t>продавца</a:t>
            </a:r>
            <a:r>
              <a:rPr lang="ru-RU" sz="2800" dirty="0" smtClean="0"/>
              <a:t>,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месте </a:t>
            </a:r>
            <a:r>
              <a:rPr lang="ru-RU" sz="2800" dirty="0">
                <a:solidFill>
                  <a:srgbClr val="FF0000"/>
                </a:solidFill>
              </a:rPr>
              <a:t>изготовления </a:t>
            </a:r>
            <a:r>
              <a:rPr lang="ru-RU" sz="2800" dirty="0" smtClean="0"/>
              <a:t>товара,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полном </a:t>
            </a:r>
            <a:r>
              <a:rPr lang="ru-RU" sz="2800" dirty="0">
                <a:solidFill>
                  <a:srgbClr val="FF0000"/>
                </a:solidFill>
              </a:rPr>
              <a:t>фирменном наименовании </a:t>
            </a:r>
            <a:r>
              <a:rPr lang="ru-RU" sz="2800" dirty="0"/>
              <a:t>(наименовании) продавца</a:t>
            </a:r>
            <a:r>
              <a:rPr lang="ru-RU" sz="2800" dirty="0" smtClean="0"/>
              <a:t>,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 smtClean="0"/>
              <a:t>цене </a:t>
            </a:r>
            <a:r>
              <a:rPr lang="ru-RU" sz="2800" dirty="0"/>
              <a:t>и об условиях приобретения </a:t>
            </a:r>
            <a:r>
              <a:rPr lang="ru-RU" sz="2800" dirty="0" smtClean="0"/>
              <a:t>товара,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 smtClean="0"/>
              <a:t>о </a:t>
            </a:r>
            <a:r>
              <a:rPr lang="ru-RU" sz="2800" dirty="0"/>
              <a:t>его </a:t>
            </a:r>
            <a:r>
              <a:rPr lang="ru-RU" sz="2800" dirty="0" smtClean="0"/>
              <a:t>доставке,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 smtClean="0"/>
              <a:t>сроке </a:t>
            </a:r>
            <a:r>
              <a:rPr lang="ru-RU" sz="2800" dirty="0"/>
              <a:t>службы, сроке годности и гарантийном </a:t>
            </a:r>
            <a:r>
              <a:rPr lang="ru-RU" sz="2800" dirty="0" smtClean="0"/>
              <a:t>сроке,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 smtClean="0"/>
              <a:t>о </a:t>
            </a:r>
            <a:r>
              <a:rPr lang="ru-RU" sz="2800" dirty="0"/>
              <a:t>порядке оплаты товара, </a:t>
            </a:r>
            <a:endParaRPr lang="ru-RU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ru-RU" sz="2800" dirty="0" smtClean="0"/>
              <a:t>сроке</a:t>
            </a:r>
            <a:r>
              <a:rPr lang="ru-RU" sz="2800" dirty="0"/>
              <a:t>, в течение которого действует предложение о заключении договора.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70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14" t="8958" r="22005" b="9166"/>
          <a:stretch/>
        </p:blipFill>
        <p:spPr>
          <a:xfrm>
            <a:off x="0" y="213718"/>
            <a:ext cx="11135398" cy="68271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16650" y="2667060"/>
            <a:ext cx="29924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Нет адреса </a:t>
            </a:r>
            <a:r>
              <a:rPr lang="ru-RU" sz="2400" b="1" dirty="0">
                <a:solidFill>
                  <a:srgbClr val="0000FF"/>
                </a:solidFill>
              </a:rPr>
              <a:t>(</a:t>
            </a:r>
            <a:r>
              <a:rPr lang="ru-RU" sz="2400" b="1" dirty="0" smtClean="0">
                <a:solidFill>
                  <a:srgbClr val="0000FF"/>
                </a:solidFill>
              </a:rPr>
              <a:t>места </a:t>
            </a:r>
            <a:r>
              <a:rPr lang="ru-RU" sz="2400" b="1" dirty="0">
                <a:solidFill>
                  <a:srgbClr val="0000FF"/>
                </a:solidFill>
              </a:rPr>
              <a:t>нахождения) продавца,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полного фирменного </a:t>
            </a:r>
            <a:r>
              <a:rPr lang="ru-RU" sz="2400" b="1" dirty="0">
                <a:solidFill>
                  <a:srgbClr val="0000FF"/>
                </a:solidFill>
              </a:rPr>
              <a:t>наименовании (наименовании) продавца</a:t>
            </a:r>
            <a:r>
              <a:rPr lang="ru-RU" sz="2400" b="1" dirty="0" smtClean="0">
                <a:solidFill>
                  <a:srgbClr val="0000FF"/>
                </a:solidFill>
              </a:rPr>
              <a:t>,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1433" y="4402574"/>
            <a:ext cx="285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место </a:t>
            </a:r>
            <a:r>
              <a:rPr lang="ru-RU" dirty="0"/>
              <a:t>изготовления </a:t>
            </a:r>
            <a:r>
              <a:rPr lang="ru-RU" dirty="0" smtClean="0"/>
              <a:t>товара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421434" y="4282440"/>
            <a:ext cx="2720286" cy="609600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flipV="1">
            <a:off x="3819811" y="3246120"/>
            <a:ext cx="1377029" cy="11255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8686800" y="2545080"/>
            <a:ext cx="3215640" cy="336804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86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445" t="8125" r="15096" b="6667"/>
          <a:stretch/>
        </p:blipFill>
        <p:spPr>
          <a:xfrm>
            <a:off x="-91441" y="1"/>
            <a:ext cx="11922412" cy="69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3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9. Продавец </a:t>
            </a:r>
            <a:r>
              <a:rPr lang="ru-RU" sz="3200" b="1" dirty="0">
                <a:solidFill>
                  <a:srgbClr val="FF0000"/>
                </a:solidFill>
              </a:rPr>
              <a:t>в момент доставки </a:t>
            </a:r>
            <a:r>
              <a:rPr lang="ru-RU" sz="3200" b="1" dirty="0"/>
              <a:t>товара обязан довести до сведения покупателя в письменной </a:t>
            </a:r>
            <a:r>
              <a:rPr lang="ru-RU" sz="3200" b="1" dirty="0" smtClean="0"/>
              <a:t>форме: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1463040"/>
            <a:ext cx="11231880" cy="51358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а) наименование </a:t>
            </a:r>
            <a:r>
              <a:rPr lang="ru-RU" dirty="0" smtClean="0"/>
              <a:t> ТР </a:t>
            </a:r>
            <a:r>
              <a:rPr lang="ru-RU" dirty="0"/>
              <a:t>или иное обозначение, </a:t>
            </a:r>
            <a:r>
              <a:rPr lang="ru-RU" dirty="0" smtClean="0"/>
              <a:t>свидетельствующее </a:t>
            </a:r>
            <a:r>
              <a:rPr lang="ru-RU" dirty="0"/>
              <a:t>об обязательном подтверждении соответствия товара;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сведения об основных потребительских свойствах товара (работ, услуг), а в </a:t>
            </a:r>
            <a:r>
              <a:rPr lang="ru-RU" b="1" dirty="0">
                <a:solidFill>
                  <a:srgbClr val="FF0000"/>
                </a:solidFill>
              </a:rPr>
              <a:t>отношении продуктов питания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сведения </a:t>
            </a:r>
            <a:r>
              <a:rPr lang="ru-RU" dirty="0"/>
              <a:t>о составе (в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/>
              <a:t>наименование использованных </a:t>
            </a:r>
            <a:r>
              <a:rPr lang="ru-RU" dirty="0" smtClean="0"/>
              <a:t>продуктов </a:t>
            </a:r>
            <a:r>
              <a:rPr lang="ru-RU" dirty="0"/>
              <a:t>питания пищевых добавок, биологически активных добавок, информация о наличии в продуктах питания </a:t>
            </a:r>
            <a:r>
              <a:rPr lang="ru-RU" dirty="0" smtClean="0"/>
              <a:t>ГМО),</a:t>
            </a:r>
          </a:p>
          <a:p>
            <a:r>
              <a:rPr lang="ru-RU" dirty="0" smtClean="0"/>
              <a:t>пищевой </a:t>
            </a:r>
            <a:r>
              <a:rPr lang="ru-RU" dirty="0"/>
              <a:t>ценности, </a:t>
            </a:r>
            <a:r>
              <a:rPr lang="ru-RU" dirty="0" smtClean="0"/>
              <a:t>назначении,</a:t>
            </a:r>
          </a:p>
          <a:p>
            <a:r>
              <a:rPr lang="ru-RU" dirty="0" smtClean="0"/>
              <a:t>об </a:t>
            </a:r>
            <a:r>
              <a:rPr lang="ru-RU" dirty="0"/>
              <a:t>условиях применения и хранения продуктов </a:t>
            </a:r>
            <a:r>
              <a:rPr lang="ru-RU" dirty="0" smtClean="0"/>
              <a:t>питания,</a:t>
            </a:r>
          </a:p>
          <a:p>
            <a:r>
              <a:rPr lang="ru-RU" dirty="0" smtClean="0"/>
              <a:t>о </a:t>
            </a:r>
            <a:r>
              <a:rPr lang="ru-RU" dirty="0"/>
              <a:t>способах изготовления готовых </a:t>
            </a:r>
            <a:r>
              <a:rPr lang="ru-RU" dirty="0" smtClean="0"/>
              <a:t>блюд,</a:t>
            </a:r>
          </a:p>
          <a:p>
            <a:r>
              <a:rPr lang="ru-RU" dirty="0" smtClean="0"/>
              <a:t>весе </a:t>
            </a:r>
            <a:r>
              <a:rPr lang="ru-RU" dirty="0"/>
              <a:t>(объеме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дате </a:t>
            </a:r>
            <a:r>
              <a:rPr lang="ru-RU" dirty="0"/>
              <a:t>и месте изготовления и упаковки (расфасовки) продуктов питания, а также </a:t>
            </a:r>
            <a:endParaRPr lang="ru-RU" dirty="0" smtClean="0"/>
          </a:p>
          <a:p>
            <a:r>
              <a:rPr lang="ru-RU" dirty="0" smtClean="0"/>
              <a:t>сведения </a:t>
            </a:r>
            <a:r>
              <a:rPr lang="ru-RU" dirty="0"/>
              <a:t>о противопоказаниях для их применения при отдельных заболеваниях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7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" y="0"/>
            <a:ext cx="1170432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/>
              <a:t>в) цена в рублях и условия приобретения товара (выполнения работ, оказания услуг);</a:t>
            </a:r>
          </a:p>
          <a:p>
            <a:pPr marL="0" indent="0">
              <a:buNone/>
            </a:pPr>
            <a:r>
              <a:rPr lang="ru-RU" sz="1900" dirty="0"/>
              <a:t>г) сведения о гарантийном сроке, если он установлен;</a:t>
            </a:r>
          </a:p>
          <a:p>
            <a:pPr marL="0" indent="0">
              <a:buNone/>
            </a:pPr>
            <a:r>
              <a:rPr lang="ru-RU" sz="1900" dirty="0"/>
              <a:t>д) правила и условия эффективного и безопасного использования товаров;</a:t>
            </a:r>
          </a:p>
          <a:p>
            <a:pPr marL="0" indent="0">
              <a:buNone/>
            </a:pPr>
            <a:r>
              <a:rPr lang="ru-RU" sz="1900" dirty="0"/>
              <a:t>е) сведения о сроке службы или сроке годности товаров, а также сведения о необходимых действиях потребителя по истечении указанных сроков и возможных последствиях при невыполнении таких действий, если товары по истечении указанных сроков представляют опасность для жизни, здоровья и имущества покупателя или становятся непригодными для использования по назначению;</a:t>
            </a:r>
          </a:p>
          <a:p>
            <a:pPr marL="0" indent="0">
              <a:buNone/>
            </a:pPr>
            <a:r>
              <a:rPr lang="ru-RU" sz="1900" dirty="0"/>
              <a:t>ж) место нахождения (адрес), фирменное наименование (наименование) изготовителя (продавца), место нахождения (адрес) организации (организаций), уполномоченной изготовителем (продавцом) </a:t>
            </a:r>
            <a:r>
              <a:rPr lang="ru-RU" sz="1900" b="1" dirty="0">
                <a:solidFill>
                  <a:srgbClr val="FF0000"/>
                </a:solidFill>
              </a:rPr>
              <a:t>на принятие претензий от покупателей и производящей ремонт и техническое обслуживание товара, для импортного товара - наименование страны происхождения товара</a:t>
            </a:r>
            <a:r>
              <a:rPr lang="ru-RU" sz="1900" dirty="0"/>
              <a:t>;</a:t>
            </a:r>
          </a:p>
          <a:p>
            <a:pPr marL="0" indent="0">
              <a:buNone/>
            </a:pPr>
            <a:r>
              <a:rPr lang="ru-RU" sz="1900" dirty="0" smtClean="0"/>
              <a:t>з</a:t>
            </a:r>
            <a:r>
              <a:rPr lang="ru-RU" sz="1900" dirty="0"/>
              <a:t>) сведения об обязательном </a:t>
            </a:r>
            <a:r>
              <a:rPr lang="ru-RU" sz="1900" dirty="0">
                <a:solidFill>
                  <a:srgbClr val="FF0000"/>
                </a:solidFill>
              </a:rPr>
              <a:t>подтверждении соответствия товаров </a:t>
            </a:r>
            <a:r>
              <a:rPr lang="ru-RU" sz="1900" dirty="0"/>
              <a:t>(услуг) обязательным требованиям, обеспечивающим их безопасность для жизни, здоровья покупателя, окружающей среды и предотвращение причинения вреда имуществу покупателя в соответствии с законодательством Российской Федерации;</a:t>
            </a:r>
          </a:p>
          <a:p>
            <a:pPr marL="0" indent="0">
              <a:buNone/>
            </a:pPr>
            <a:r>
              <a:rPr lang="ru-RU" sz="1900" dirty="0"/>
              <a:t>и) сведения о правилах продажи товаров (выполнения работ, оказания услуг);</a:t>
            </a:r>
          </a:p>
          <a:p>
            <a:pPr marL="0" indent="0">
              <a:buNone/>
            </a:pPr>
            <a:r>
              <a:rPr lang="ru-RU" sz="1900" dirty="0"/>
              <a:t>к) сведения о конкретном лице, которое будет выполнять работу (оказывать услугу), и информация о нем, если это имеет значение исходя из характера работы (услуги);</a:t>
            </a:r>
          </a:p>
          <a:p>
            <a:pPr marL="0" indent="0">
              <a:buNone/>
            </a:pPr>
            <a:r>
              <a:rPr lang="ru-RU" sz="1900" dirty="0"/>
              <a:t>л) информация, предусмотренная пунктами 21 и 32 настоящих Правил;</a:t>
            </a:r>
          </a:p>
          <a:p>
            <a:pPr marL="0" indent="0">
              <a:buNone/>
            </a:pPr>
            <a:r>
              <a:rPr lang="ru-RU" sz="1900" dirty="0"/>
              <a:t>м) информация об энергетической эффективности товаров, в отношении которых требование о наличии такой информации определено </a:t>
            </a:r>
            <a:r>
              <a:rPr lang="ru-RU" sz="1900" dirty="0" smtClean="0"/>
              <a:t>соответствии </a:t>
            </a:r>
            <a:r>
              <a:rPr lang="ru-RU" sz="1900" dirty="0"/>
              <a:t>с законодательством Российской Федерации об энергосбережении и о повышении энергетической эффективности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396314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815" t="8542" r="13807" b="14677"/>
          <a:stretch/>
        </p:blipFill>
        <p:spPr>
          <a:xfrm>
            <a:off x="471311" y="153912"/>
            <a:ext cx="11550879" cy="6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2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4"/>
          <p:cNvSpPr txBox="1">
            <a:spLocks noChangeArrowheads="1"/>
          </p:cNvSpPr>
          <p:nvPr/>
        </p:nvSpPr>
        <p:spPr bwMode="auto">
          <a:xfrm>
            <a:off x="3948113" y="242888"/>
            <a:ext cx="7375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F60000"/>
                </a:solidFill>
                <a:latin typeface="Times New Roman" pitchFamily="18" charset="0"/>
              </a:rPr>
              <a:t>Интернет-коммерция в Российской Федерации</a:t>
            </a:r>
          </a:p>
        </p:txBody>
      </p:sp>
      <p:sp>
        <p:nvSpPr>
          <p:cNvPr id="51202" name="Rectangle 9"/>
          <p:cNvSpPr>
            <a:spLocks noChangeArrowheads="1"/>
          </p:cNvSpPr>
          <p:nvPr/>
        </p:nvSpPr>
        <p:spPr bwMode="auto">
          <a:xfrm>
            <a:off x="2965392" y="996662"/>
            <a:ext cx="8767822" cy="55092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dirty="0" smtClean="0">
                <a:solidFill>
                  <a:srgbClr val="0000FF"/>
                </a:solidFill>
                <a:latin typeface="Times New Roman" pitchFamily="18" charset="0"/>
              </a:rPr>
              <a:t>1. 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Э</a:t>
            </a:r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лектронный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обмен информацией (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</a:rPr>
              <a:t>Electroniс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</a:rPr>
              <a:t>Data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</a:rPr>
              <a:t>Interchange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, EDI)</a:t>
            </a:r>
          </a:p>
          <a:p>
            <a:pPr algn="just"/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</a:rPr>
              <a:t>- Федеральный закон от 27 июля 2006 г. № 149-ФЗ «Об информации,  информационных технологиях и о защите информации»</a:t>
            </a:r>
          </a:p>
          <a:p>
            <a:pPr algn="just"/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2. Электронное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движение капитала (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</a:rPr>
              <a:t>Electronic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</a:rPr>
              <a:t>Funds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</a:rPr>
              <a:t>Transfer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, EFS)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</a:rPr>
              <a:t>- Федеральный закон от 2 декабря 1990 г. № 395-1 «О банках и банковской деятельности»</a:t>
            </a:r>
          </a:p>
          <a:p>
            <a:pPr algn="just"/>
            <a:r>
              <a:rPr lang="ru-RU" altLang="ru-RU" sz="1600" b="1" u="sng" dirty="0" smtClean="0">
                <a:solidFill>
                  <a:srgbClr val="FF0000"/>
                </a:solidFill>
                <a:latin typeface="Times New Roman" pitchFamily="18" charset="0"/>
              </a:rPr>
              <a:t>3. Электронная </a:t>
            </a:r>
            <a:r>
              <a:rPr lang="ru-RU" altLang="ru-RU" sz="1600" b="1" u="sng" dirty="0">
                <a:solidFill>
                  <a:srgbClr val="FF0000"/>
                </a:solidFill>
                <a:latin typeface="Times New Roman" pitchFamily="18" charset="0"/>
              </a:rPr>
              <a:t>торговля (e-</a:t>
            </a:r>
            <a:r>
              <a:rPr lang="ru-RU" altLang="ru-RU" sz="1600" b="1" u="sng" dirty="0" err="1">
                <a:solidFill>
                  <a:srgbClr val="FF0000"/>
                </a:solidFill>
                <a:latin typeface="Times New Roman" pitchFamily="18" charset="0"/>
              </a:rPr>
              <a:t>trade</a:t>
            </a:r>
            <a:r>
              <a:rPr lang="ru-RU" altLang="ru-RU" sz="1600" b="1" u="sng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600" b="1" u="sng" dirty="0">
                <a:solidFill>
                  <a:srgbClr val="FF0000"/>
                </a:solidFill>
                <a:latin typeface="Times New Roman" pitchFamily="18" charset="0"/>
              </a:rPr>
              <a:t>- Гражданский кодекс Российской Федерации</a:t>
            </a:r>
          </a:p>
          <a:p>
            <a:pPr algn="just">
              <a:buFontTx/>
              <a:buChar char="-"/>
            </a:pPr>
            <a:r>
              <a:rPr lang="ru-RU" altLang="ru-RU" sz="1600" b="1" u="sng" dirty="0">
                <a:solidFill>
                  <a:srgbClr val="FF0000"/>
                </a:solidFill>
                <a:latin typeface="Times New Roman" pitchFamily="18" charset="0"/>
              </a:rPr>
              <a:t> Закон Российской Федерации от 7 февраля 1992 г. № 2300-1 «О защите прав потребителей»</a:t>
            </a:r>
          </a:p>
          <a:p>
            <a:pPr algn="just">
              <a:buFontTx/>
              <a:buChar char="-"/>
            </a:pPr>
            <a:r>
              <a:rPr lang="ru-RU" altLang="ru-RU" sz="1600" b="1" u="sng" dirty="0">
                <a:solidFill>
                  <a:srgbClr val="FF0000"/>
                </a:solidFill>
                <a:latin typeface="Times New Roman" pitchFamily="18" charset="0"/>
              </a:rPr>
              <a:t> Федеральный закон от 28 декабря 2009 г. № 381-ФЗ «Об основах государственного регулирования торговой деятельности в Российской Федерации» </a:t>
            </a:r>
          </a:p>
          <a:p>
            <a:pPr algn="just"/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4. Электронные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деньги (e-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</a:rPr>
              <a:t>cash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 algn="just"/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</a:rPr>
              <a:t>- Федеральный закон от 27 июня 2011 г. № 161-ФЗ «О национальной платежной системе»</a:t>
            </a:r>
          </a:p>
          <a:p>
            <a:pPr algn="just"/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5.Электронный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маркетинг (e-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</a:rPr>
              <a:t>marketing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 algn="just"/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</a:rPr>
              <a:t>- Федеральный закон от 13 марта 2006 г. № 38-ФЗ «О рекламе»</a:t>
            </a:r>
          </a:p>
          <a:p>
            <a:pPr algn="just"/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6. Электронный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банкинг (e-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</a:rPr>
              <a:t>banking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</a:rPr>
              <a:t>- Федеральный закон от 2 декабря 1990 г. № 395-1 «О банках и банковской деятельности»</a:t>
            </a:r>
          </a:p>
          <a:p>
            <a:pPr algn="just">
              <a:buFont typeface="Wingdings" pitchFamily="2" charset="2"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</a:rPr>
              <a:t>- Федеральный закон от 27 июня 2011 г. № 161-ФЗ «О национальной платежной системе»</a:t>
            </a:r>
          </a:p>
          <a:p>
            <a:pPr algn="just"/>
            <a:r>
              <a:rPr lang="ru-RU" alt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7. Электронные 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страховые услуги (e-</a:t>
            </a:r>
            <a:r>
              <a:rPr lang="ru-RU" altLang="ru-RU" sz="1600" b="1" dirty="0" err="1">
                <a:solidFill>
                  <a:srgbClr val="0000FF"/>
                </a:solidFill>
                <a:latin typeface="Times New Roman" pitchFamily="18" charset="0"/>
              </a:rPr>
              <a:t>insurance</a:t>
            </a:r>
            <a:r>
              <a:rPr lang="ru-RU" altLang="ru-RU" sz="16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</a:rPr>
              <a:t> Распоряжение Правительства РФ от 22 июля 2013 г. № 1293-р «Об утверждении Стратегии развития страховой деятельности в Российской Федерации до 2020 года»</a:t>
            </a:r>
          </a:p>
          <a:p>
            <a:pPr algn="just"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</a:rPr>
              <a:t> Закон Российской Федерации от 27 ноября 1992 г. № 4015-1 «Об организации страхового дела в Российской Федерации»</a:t>
            </a:r>
          </a:p>
        </p:txBody>
      </p:sp>
      <p:pic>
        <p:nvPicPr>
          <p:cNvPr id="5120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4416425"/>
            <a:ext cx="2478221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0" y="319088"/>
            <a:ext cx="2478221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0" y="2273300"/>
            <a:ext cx="2478221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/>
          </p:cNvSpPr>
          <p:nvPr/>
        </p:nvSpPr>
        <p:spPr bwMode="auto">
          <a:xfrm>
            <a:off x="11631613" y="0"/>
            <a:ext cx="560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005" t="11459" r="13220" b="7291"/>
          <a:stretch/>
        </p:blipFill>
        <p:spPr>
          <a:xfrm>
            <a:off x="304017" y="0"/>
            <a:ext cx="11676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4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" y="123093"/>
            <a:ext cx="11933134" cy="63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Предложение в проект решения: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1491916"/>
            <a:ext cx="11710737" cy="536608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3000" dirty="0" smtClean="0"/>
              <a:t>1. С целью </a:t>
            </a:r>
            <a:r>
              <a:rPr lang="ru-RU" sz="3000" dirty="0"/>
              <a:t>повышения доверия потребителей к электронной </a:t>
            </a:r>
            <a:r>
              <a:rPr lang="ru-RU" sz="3000" dirty="0" smtClean="0"/>
              <a:t>коммерции необходимо:</a:t>
            </a:r>
          </a:p>
          <a:p>
            <a:pPr lvl="1"/>
            <a:r>
              <a:rPr lang="ru-RU" sz="3000" dirty="0" smtClean="0"/>
              <a:t>просвещение </a:t>
            </a:r>
            <a:r>
              <a:rPr lang="ru-RU" sz="3000" dirty="0"/>
              <a:t>потребителей и предпринимателей о своих правах и обязанностях на цифровом рынке.</a:t>
            </a:r>
          </a:p>
          <a:p>
            <a:pPr lvl="1"/>
            <a:r>
              <a:rPr lang="ru-RU" sz="3000" dirty="0"/>
              <a:t>Обеспечить открытость информации о субъекте экономической деятельности, осуществляющем услуги дистанционно;</a:t>
            </a:r>
          </a:p>
          <a:p>
            <a:pPr lvl="1"/>
            <a:r>
              <a:rPr lang="ru-RU" sz="3000" dirty="0"/>
              <a:t>Совершенствования межведомственного взаимодействия по противодействию продаже товаров, реализация которых запрещена дистанционным способом </a:t>
            </a:r>
          </a:p>
          <a:p>
            <a:pPr marL="0" indent="0">
              <a:buNone/>
            </a:pPr>
            <a:r>
              <a:rPr lang="ru-RU" sz="3000" dirty="0" smtClean="0"/>
              <a:t>2.Активно </a:t>
            </a:r>
            <a:r>
              <a:rPr lang="ru-RU" sz="3000" dirty="0"/>
              <a:t>работающие общественные объединения потребителей в Югре имеют большой потенциал для повышения уровня защиты прав потребителей  </a:t>
            </a:r>
            <a:endParaRPr lang="ru-RU" sz="3200" dirty="0"/>
          </a:p>
          <a:p>
            <a:pPr marL="0" indent="0">
              <a:buNone/>
            </a:pPr>
            <a:endParaRPr lang="ru-RU" sz="3000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035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686800" cy="1417638"/>
          </a:xfrm>
        </p:spPr>
        <p:txBody>
          <a:bodyPr anchorCtr="1"/>
          <a:lstStyle/>
          <a:p>
            <a:r>
              <a:rPr lang="ru-RU" sz="3000"/>
              <a:t>Тел. 8 (3467) 32-81-12; моб. +7(950) 533-50-05</a:t>
            </a:r>
          </a:p>
        </p:txBody>
      </p:sp>
      <p:pic>
        <p:nvPicPr>
          <p:cNvPr id="34818" name="Picture 3" descr="рукопожат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1" y="3810000"/>
            <a:ext cx="367347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524000" y="1341438"/>
            <a:ext cx="9144000" cy="2736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3412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Rectangle 6"/>
          <p:cNvSpPr>
            <a:spLocks noChangeArrowheads="1"/>
          </p:cNvSpPr>
          <p:nvPr/>
        </p:nvSpPr>
        <p:spPr bwMode="auto">
          <a:xfrm>
            <a:off x="112714" y="1"/>
            <a:ext cx="11844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Операции физических лиц по оплате товаров и услуг, совершенные на территории </a:t>
            </a: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Российской Федерации и за ее пределами с использованием платежных карт </a:t>
            </a: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</a:rPr>
              <a:t>(млрд. руб.)</a:t>
            </a:r>
          </a:p>
        </p:txBody>
      </p:sp>
      <p:graphicFrame>
        <p:nvGraphicFramePr>
          <p:cNvPr id="514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567911"/>
              </p:ext>
            </p:extLst>
          </p:nvPr>
        </p:nvGraphicFramePr>
        <p:xfrm>
          <a:off x="2728913" y="1200330"/>
          <a:ext cx="9345612" cy="449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4" imgW="5895975" imgH="3924300" progId="Excel.Chart.8">
                  <p:embed/>
                </p:oleObj>
              </mc:Choice>
              <mc:Fallback>
                <p:oleObj name="Chart" r:id="rId4" imgW="5895975" imgH="39243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1200330"/>
                        <a:ext cx="9345612" cy="44994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51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3" y="4700588"/>
            <a:ext cx="25241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2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713" y="2811463"/>
            <a:ext cx="25241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3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713" y="1136650"/>
            <a:ext cx="25082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5" name="Rectangle 7"/>
          <p:cNvSpPr>
            <a:spLocks/>
          </p:cNvSpPr>
          <p:nvPr/>
        </p:nvSpPr>
        <p:spPr bwMode="auto">
          <a:xfrm>
            <a:off x="11631613" y="0"/>
            <a:ext cx="560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4788" y="5699760"/>
            <a:ext cx="9329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00"/>
                </a:solidFill>
                <a:latin typeface="Open Sans"/>
              </a:rPr>
              <a:t>По данным </a:t>
            </a:r>
            <a:r>
              <a:rPr lang="ru-RU" b="1" u="sng" dirty="0">
                <a:solidFill>
                  <a:srgbClr val="FF0000"/>
                </a:solidFill>
                <a:latin typeface="Open Sans"/>
              </a:rPr>
              <a:t>Ассоциации компаний </a:t>
            </a:r>
            <a:r>
              <a:rPr lang="ru-RU" b="1" u="sng" dirty="0" err="1">
                <a:solidFill>
                  <a:srgbClr val="FF0000"/>
                </a:solidFill>
                <a:latin typeface="Open Sans"/>
              </a:rPr>
              <a:t>интернет-торговли</a:t>
            </a:r>
            <a:r>
              <a:rPr lang="ru-RU" b="1" dirty="0">
                <a:solidFill>
                  <a:srgbClr val="000000"/>
                </a:solidFill>
                <a:latin typeface="Open Sans"/>
              </a:rPr>
              <a:t> (АКИТ), по итогам 2016 года онлайн-продажи достигли 920 млрд рублей. В 2017 год объем рынка составит более 1,1 трлн рублей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6" descr="C:\=ANTIcontrafact=\Concept\БРЕНДбук\Буклет спонсор\Материалы\ЛОГО antikontrafakt\liner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580188"/>
            <a:ext cx="6610350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1230313" y="219075"/>
            <a:ext cx="9266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F60000"/>
                </a:solidFill>
                <a:latin typeface="Times New Roman" pitchFamily="18" charset="0"/>
              </a:rPr>
              <a:t>Трансграничная торговля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888207"/>
            <a:ext cx="113347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7"/>
          <p:cNvSpPr>
            <a:spLocks/>
          </p:cNvSpPr>
          <p:nvPr/>
        </p:nvSpPr>
        <p:spPr bwMode="auto">
          <a:xfrm>
            <a:off x="11631613" y="0"/>
            <a:ext cx="560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2880" y="5755482"/>
            <a:ext cx="12009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Объем рынка трансграничной торговли в 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2016 году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вырос на 37% 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составил 301,8 млрд 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рублей - это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33% всего рынка Интернет-торговли в 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России. </a:t>
            </a:r>
            <a:r>
              <a:rPr lang="ru-RU" sz="2000" b="1" dirty="0">
                <a:solidFill>
                  <a:srgbClr val="FF0000"/>
                </a:solidFill>
              </a:rPr>
              <a:t>В 2017 году </a:t>
            </a:r>
            <a:r>
              <a:rPr lang="ru-RU" sz="2000" b="1" dirty="0"/>
              <a:t>по прогнозам АКИТ объем трансграничной торговли превысит 400 млрд рублей.</a:t>
            </a:r>
          </a:p>
        </p:txBody>
      </p:sp>
    </p:spTree>
    <p:extLst>
      <p:ext uri="{BB962C8B-B14F-4D97-AF65-F5344CB8AC3E}">
        <p14:creationId xmlns:p14="http://schemas.microsoft.com/office/powerpoint/2010/main" val="8807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155" y="1037071"/>
            <a:ext cx="4142034" cy="3448851"/>
          </a:xfrm>
          <a:prstGeom prst="rect">
            <a:avLst/>
          </a:prstGeom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12673" y="153303"/>
            <a:ext cx="116479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Участие в 91-ой сессии Комитета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Организации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по экономическому сотрудничеству и развитию (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ОЭСР)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по 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потребительской политике </a:t>
            </a:r>
            <a:r>
              <a:rPr lang="ru-RU" altLang="ru-RU" sz="2400" b="1" dirty="0" smtClean="0">
                <a:solidFill>
                  <a:srgbClr val="FF0000"/>
                </a:solidFill>
                <a:latin typeface="+mn-lt"/>
              </a:rPr>
              <a:t>(ССР) 11-12 апреля 2016 года</a:t>
            </a:r>
            <a:endParaRPr lang="ru-RU" alt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10677" r="5947"/>
          <a:stretch/>
        </p:blipFill>
        <p:spPr bwMode="auto">
          <a:xfrm>
            <a:off x="2502568" y="1604211"/>
            <a:ext cx="3834064" cy="474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35523" r="7611"/>
          <a:stretch/>
        </p:blipFill>
        <p:spPr bwMode="auto">
          <a:xfrm>
            <a:off x="6465966" y="3914274"/>
            <a:ext cx="5438926" cy="28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8" y="2335034"/>
            <a:ext cx="2813458" cy="181822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3467" y="6375164"/>
            <a:ext cx="6576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https://www.oecd.org/sti/consumer/ECommerce-Recommendation-2016.pdf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6713" y="258763"/>
            <a:ext cx="9220200" cy="6362700"/>
          </a:xfrm>
          <a:prstGeom prst="rect">
            <a:avLst/>
          </a:prstGeom>
          <a:solidFill>
            <a:srgbClr val="FFFF00"/>
          </a:solidFill>
          <a:ln>
            <a:solidFill>
              <a:srgbClr val="FFDA6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lang="ru-RU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ЭЛЕКТРОННАЯ КОММЕРЦИЯ </a:t>
            </a:r>
          </a:p>
          <a:p>
            <a:pPr algn="ctr">
              <a:spcAft>
                <a:spcPts val="1000"/>
              </a:spcAft>
            </a:pPr>
            <a:r>
              <a:rPr lang="ru-RU" sz="2000" b="1" dirty="0">
                <a:solidFill>
                  <a:srgbClr val="0033CC"/>
                </a:solidFill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(новый раздел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Руководящих принципов ООН </a:t>
            </a:r>
          </a:p>
          <a:p>
            <a:pPr algn="ctr"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для защиты интересов потребителей) </a:t>
            </a:r>
            <a:endParaRPr lang="ru-RU" sz="2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63. Государства-члены должны работать в направлении </a:t>
            </a:r>
            <a:r>
              <a:rPr lang="ru-RU" sz="1600" b="1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повышения доверия потребителей </a:t>
            </a:r>
            <a:r>
              <a:rPr lang="ru-RU" sz="1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к электронной коммерции по дальнейшей разработке прозрачных и эффективных стратегий защиты прав потребителей, </a:t>
            </a:r>
            <a:r>
              <a:rPr lang="ru-RU" sz="1600" b="1" u="sng" dirty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обеспечения уровня защиты, которые составят не менее тех, которые обеспечиваются в других формах торговли</a:t>
            </a:r>
            <a:r>
              <a:rPr lang="ru-RU" sz="1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64. Государства-члены должны, в случае необходимости, пересматривать национальную политику защиты прав потребителей, чтобы приспособить особенности электронной коммерции, и убедиться, что </a:t>
            </a:r>
            <a:r>
              <a:rPr lang="ru-RU" sz="1600" b="1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потребители и предприятия были проинформированы и осведомлены о своих правах и обязанностях на цифровом рынке</a:t>
            </a:r>
            <a:r>
              <a:rPr lang="ru-RU" sz="16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65. Государства-члены могут пожелать рассмотреть соответствующие международные руководящие принципы и стандарты по электронной коммерции и их изменения по этому вопросу, и, в соответствующих случаях, адаптировать эти принципы и стандарты в своих экономических, социальных и экологических условиях, чтобы они могли включить ее, а также сотрудничать с другими государствами-членами в осуществлении принципов на межграничной основе</a:t>
            </a:r>
            <a:r>
              <a:rPr lang="ru-RU" sz="1600" b="1" dirty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600" b="1" u="sng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При этом государства-члены могут пожелать изучить принципы для защиты интересов потребителей в контексте электронной коммерции Организации экономического сотрудничества и развития.</a:t>
            </a:r>
            <a:endParaRPr lang="ru-RU" sz="1600" u="sng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656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0175" y="3770313"/>
            <a:ext cx="18192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7088" y="5029200"/>
            <a:ext cx="2263775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" descr="Потребительские пра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8363" y="1096963"/>
            <a:ext cx="2351087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200" y="436563"/>
            <a:ext cx="2243138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7"/>
          <p:cNvSpPr>
            <a:spLocks/>
          </p:cNvSpPr>
          <p:nvPr/>
        </p:nvSpPr>
        <p:spPr bwMode="auto">
          <a:xfrm>
            <a:off x="11631613" y="0"/>
            <a:ext cx="560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Согласно отраслевой статистической отчётности по форме 1-16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991032"/>
              </p:ext>
            </p:extLst>
          </p:nvPr>
        </p:nvGraphicFramePr>
        <p:xfrm>
          <a:off x="838200" y="1825625"/>
          <a:ext cx="10515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Поступило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2015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Обращений в сфере ЗПП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2551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2290</a:t>
                      </a:r>
                    </a:p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-10%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2182</a:t>
                      </a:r>
                    </a:p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-4,7%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 </a:t>
                      </a:r>
                      <a:r>
                        <a:rPr lang="ru-RU" sz="2800" dirty="0" err="1" smtClean="0"/>
                        <a:t>т.ч</a:t>
                      </a:r>
                      <a:r>
                        <a:rPr lang="ru-RU" sz="2800" dirty="0" smtClean="0"/>
                        <a:t> розничной торговли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1229 – 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1067 – 46%</a:t>
                      </a:r>
                    </a:p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-35%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1115 – 51%</a:t>
                      </a:r>
                    </a:p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+4,3%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в 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т.ч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дистанционным способом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70 – 5,6%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45 – 4,2%</a:t>
                      </a:r>
                    </a:p>
                    <a:p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-35%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24 – 1,1%</a:t>
                      </a:r>
                    </a:p>
                    <a:p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-46%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 образцам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146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87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60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43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2014 году в городе </a:t>
            </a:r>
            <a:r>
              <a:rPr lang="ru-RU" dirty="0" err="1" smtClean="0"/>
              <a:t>Нягань</a:t>
            </a:r>
            <a:r>
              <a:rPr lang="ru-RU" dirty="0" smtClean="0"/>
              <a:t> в результате деятельности </a:t>
            </a:r>
            <a:r>
              <a:rPr lang="ru-RU" dirty="0"/>
              <a:t>интернет-магазина «15/30</a:t>
            </a:r>
            <a:r>
              <a:rPr lang="ru-RU" dirty="0" smtClean="0"/>
              <a:t>» ООО </a:t>
            </a:r>
            <a:r>
              <a:rPr lang="ru-RU" dirty="0"/>
              <a:t>«Цифровые технологии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4"/>
            <a:ext cx="11177337" cy="489601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поступило </a:t>
            </a:r>
            <a:r>
              <a:rPr lang="ru-RU" b="1" dirty="0"/>
              <a:t>38 </a:t>
            </a:r>
            <a:r>
              <a:rPr lang="ru-RU" b="1" dirty="0" smtClean="0"/>
              <a:t>жалобы с признаками мошеннических действий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28 </a:t>
            </a:r>
            <a:r>
              <a:rPr lang="ru-RU" b="1" dirty="0"/>
              <a:t>заявлений передано по подведомственности в ОМВД г. </a:t>
            </a:r>
            <a:r>
              <a:rPr lang="ru-RU" b="1" dirty="0" err="1" smtClean="0"/>
              <a:t>Нягани</a:t>
            </a:r>
            <a:r>
              <a:rPr lang="ru-RU" b="1" dirty="0" smtClean="0"/>
              <a:t>. </a:t>
            </a:r>
            <a:r>
              <a:rPr lang="ru-RU" b="1" dirty="0"/>
              <a:t>Из ОМВД г. </a:t>
            </a:r>
            <a:r>
              <a:rPr lang="ru-RU" b="1" dirty="0" err="1"/>
              <a:t>Нягани</a:t>
            </a:r>
            <a:r>
              <a:rPr lang="ru-RU" b="1" dirty="0"/>
              <a:t> поступило 1  уведомление о перенаправлении материалов проверки по месту жительства заявителя (г. Воронеж)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10 </a:t>
            </a:r>
            <a:r>
              <a:rPr lang="ru-RU" b="1" dirty="0"/>
              <a:t>отправлены Управлением в УМВД ХМАО,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дано </a:t>
            </a:r>
            <a:r>
              <a:rPr lang="ru-RU" b="1" dirty="0"/>
              <a:t>38 разъяснений о досудебном порядке защиты прав </a:t>
            </a:r>
            <a:r>
              <a:rPr lang="ru-RU" b="1" dirty="0" smtClean="0"/>
              <a:t>потребителей.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От </a:t>
            </a:r>
            <a:r>
              <a:rPr lang="ru-RU" b="1" dirty="0"/>
              <a:t>одного заявителя поступил ответ </a:t>
            </a:r>
            <a:r>
              <a:rPr lang="ru-RU" b="1" dirty="0" smtClean="0"/>
              <a:t>- </a:t>
            </a:r>
            <a:r>
              <a:rPr lang="ru-RU" b="1" dirty="0"/>
              <a:t>ему вернули деньги после разговора со </a:t>
            </a:r>
            <a:r>
              <a:rPr lang="ru-RU" b="1" dirty="0" smtClean="0"/>
              <a:t>следователем.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Информация </a:t>
            </a:r>
            <a:r>
              <a:rPr lang="ru-RU" b="1" dirty="0"/>
              <a:t>о поступивших жалобах направлялась Некоммерческому партнерству "Лига безопасного Интернета", </a:t>
            </a:r>
            <a:r>
              <a:rPr lang="ru-RU" b="1" dirty="0" smtClean="0"/>
              <a:t>в </a:t>
            </a:r>
            <a:r>
              <a:rPr lang="ru-RU" b="1" dirty="0" err="1" smtClean="0"/>
              <a:t>Роскомнадзор</a:t>
            </a:r>
            <a:r>
              <a:rPr lang="ru-RU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Контрольные </a:t>
            </a:r>
            <a:r>
              <a:rPr lang="ru-RU" b="1" dirty="0"/>
              <a:t>мероприятия провести не удалось, так как распоряжение не было доставлено по юридическому адресу юр. </a:t>
            </a:r>
            <a:r>
              <a:rPr lang="ru-RU" b="1" dirty="0" smtClean="0"/>
              <a:t>Лица.</a:t>
            </a:r>
          </a:p>
        </p:txBody>
      </p:sp>
    </p:spTree>
    <p:extLst>
      <p:ext uri="{BB962C8B-B14F-4D97-AF65-F5344CB8AC3E}">
        <p14:creationId xmlns:p14="http://schemas.microsoft.com/office/powerpoint/2010/main" val="30343340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1889</Words>
  <Application>Microsoft Office PowerPoint</Application>
  <PresentationFormat>Широкоэкранный</PresentationFormat>
  <Paragraphs>229</Paragraphs>
  <Slides>33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9" baseType="lpstr">
      <vt:lpstr>Arial</vt:lpstr>
      <vt:lpstr>Arial Black</vt:lpstr>
      <vt:lpstr>Arial Cyr</vt:lpstr>
      <vt:lpstr>Calibri</vt:lpstr>
      <vt:lpstr>Calibri Light</vt:lpstr>
      <vt:lpstr>Franklin Gothic Medium</vt:lpstr>
      <vt:lpstr>Impact</vt:lpstr>
      <vt:lpstr>Open Sans</vt:lpstr>
      <vt:lpstr>Roboto</vt:lpstr>
      <vt:lpstr>Times New Roman</vt:lpstr>
      <vt:lpstr>Wingdings</vt:lpstr>
      <vt:lpstr>1_Тема Office</vt:lpstr>
      <vt:lpstr>Тема Office</vt:lpstr>
      <vt:lpstr>2_Тема Office</vt:lpstr>
      <vt:lpstr>Chart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Согласно отраслевой статистической отчётности по форме 1-16</vt:lpstr>
      <vt:lpstr>В 2014 году в городе Нягань в результате деятельности интернет-магазина «15/30» ООО «Цифровые технологии» </vt:lpstr>
      <vt:lpstr>Презентация PowerPoint</vt:lpstr>
      <vt:lpstr>В 2016 году</vt:lpstr>
      <vt:lpstr>Презентация PowerPoint</vt:lpstr>
      <vt:lpstr>Презентация PowerPoint</vt:lpstr>
      <vt:lpstr>Презентация PowerPoint</vt:lpstr>
      <vt:lpstr>Нарушения запретов на дистанционную продажу </vt:lpstr>
      <vt:lpstr>Динамика и результативность контрольно-надзорной деятельности в сфере защиты прав потребителей 2014 – 2016 гг.</vt:lpstr>
      <vt:lpstr>Присуждено денежных средств в пользу потребителей при участии Управления Роспотребнадзора для дачи заключения по делу в целях защиты прав потребителей за 2014 - 2016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Продажа товаров через Интернет не является продажей товаров по образцам и регламентируется:</vt:lpstr>
      <vt:lpstr>Правила продажи товаров дистанционным способом«, утв. ПП РФ от 27.09.2007 N 612</vt:lpstr>
      <vt:lpstr>Презентация PowerPoint</vt:lpstr>
      <vt:lpstr>Презентация PowerPoint</vt:lpstr>
      <vt:lpstr>9. Продавец в момент доставки товара обязан довести до сведения покупателя в письменной форме: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Предложение в проект решения:</vt:lpstr>
      <vt:lpstr>Тел. 8 (3467) 32-81-12; моб. +7(950) 533-50-05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V. KUDRYAVTSEVA</dc:creator>
  <cp:lastModifiedBy>INNA V. KUDRYAVTSEVA</cp:lastModifiedBy>
  <cp:revision>64</cp:revision>
  <cp:lastPrinted>2017-05-04T12:03:17Z</cp:lastPrinted>
  <dcterms:created xsi:type="dcterms:W3CDTF">2017-03-09T08:42:16Z</dcterms:created>
  <dcterms:modified xsi:type="dcterms:W3CDTF">2017-05-05T05:37:15Z</dcterms:modified>
</cp:coreProperties>
</file>